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314" r:id="rId3"/>
    <p:sldId id="308" r:id="rId4"/>
    <p:sldId id="334" r:id="rId5"/>
    <p:sldId id="339" r:id="rId6"/>
    <p:sldId id="264" r:id="rId7"/>
    <p:sldId id="320" r:id="rId8"/>
    <p:sldId id="262" r:id="rId9"/>
    <p:sldId id="323" r:id="rId10"/>
    <p:sldId id="271" r:id="rId11"/>
    <p:sldId id="324" r:id="rId12"/>
    <p:sldId id="267" r:id="rId13"/>
    <p:sldId id="326" r:id="rId14"/>
    <p:sldId id="298" r:id="rId15"/>
    <p:sldId id="325" r:id="rId16"/>
    <p:sldId id="268" r:id="rId17"/>
    <p:sldId id="307" r:id="rId18"/>
    <p:sldId id="340" r:id="rId19"/>
    <p:sldId id="304" r:id="rId20"/>
    <p:sldId id="319" r:id="rId21"/>
    <p:sldId id="337" r:id="rId22"/>
    <p:sldId id="338" r:id="rId23"/>
    <p:sldId id="331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FF"/>
    <a:srgbClr val="AB212E"/>
    <a:srgbClr val="973735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294" autoAdjust="0"/>
    <p:restoredTop sz="75269" autoAdjust="0"/>
  </p:normalViewPr>
  <p:slideViewPr>
    <p:cSldViewPr>
      <p:cViewPr varScale="1">
        <p:scale>
          <a:sx n="107" d="100"/>
          <a:sy n="107" d="100"/>
        </p:scale>
        <p:origin x="-96" y="-1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07.09.2020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07.09.2020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07.09.2020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>
    <p:wipe dir="r"/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7" Type="http://schemas.openxmlformats.org/officeDocument/2006/relationships/image" Target="../media/image55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jpeg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jpeg"/><Relationship Id="rId5" Type="http://schemas.openxmlformats.org/officeDocument/2006/relationships/image" Target="../media/image61.jpeg"/><Relationship Id="rId4" Type="http://schemas.openxmlformats.org/officeDocument/2006/relationships/image" Target="../media/image60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86116" y="692696"/>
            <a:ext cx="5519718" cy="2016224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solidFill>
                  <a:srgbClr val="AB212E"/>
                </a:solidFill>
                <a:latin typeface="Arial Black" pitchFamily="34" charset="0"/>
              </a:rPr>
              <a:t>Муниципальное бюджетное дошкольное образовательное учреждение </a:t>
            </a:r>
            <a:br>
              <a:rPr lang="ru-RU" sz="2400" dirty="0" smtClean="0">
                <a:solidFill>
                  <a:srgbClr val="AB212E"/>
                </a:solidFill>
                <a:latin typeface="Arial Black" pitchFamily="34" charset="0"/>
              </a:rPr>
            </a:br>
            <a:r>
              <a:rPr lang="ru-RU" sz="2400" dirty="0" smtClean="0">
                <a:solidFill>
                  <a:srgbClr val="AB212E"/>
                </a:solidFill>
                <a:latin typeface="Arial Black" pitchFamily="34" charset="0"/>
              </a:rPr>
              <a:t>«Детский сад № 20»</a:t>
            </a:r>
            <a:br>
              <a:rPr lang="ru-RU" sz="2400" dirty="0" smtClean="0">
                <a:solidFill>
                  <a:srgbClr val="AB212E"/>
                </a:solidFill>
                <a:latin typeface="Arial Black" pitchFamily="34" charset="0"/>
              </a:rPr>
            </a:br>
            <a:endParaRPr lang="ru-RU" sz="24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AB212E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1026" name="Picture 2" descr="C:\Documents and Settings\1\Мои документы\Информация на стенд, буклеты, обложки, на сайт\ЛУЧИК ЭМБЛЕМА\Рисунок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642918"/>
            <a:ext cx="2714644" cy="2428892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7" name="Скругленный прямоугольник 6"/>
          <p:cNvSpPr/>
          <p:nvPr/>
        </p:nvSpPr>
        <p:spPr>
          <a:xfrm>
            <a:off x="539552" y="3645024"/>
            <a:ext cx="8072494" cy="2592288"/>
          </a:xfrm>
          <a:prstGeom prst="roundRect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Arial" pitchFamily="34" charset="0"/>
                <a:cs typeface="Arial" pitchFamily="34" charset="0"/>
              </a:rPr>
              <a:t>Организация платных дополнительных </a:t>
            </a:r>
          </a:p>
          <a:p>
            <a:pPr algn="ctr"/>
            <a:r>
              <a:rPr lang="ru-RU" sz="2800" b="1" dirty="0" smtClean="0">
                <a:solidFill>
                  <a:srgbClr val="C00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Arial" pitchFamily="34" charset="0"/>
                <a:cs typeface="Arial" pitchFamily="34" charset="0"/>
              </a:rPr>
              <a:t>образовательных услуг в МБДОУ </a:t>
            </a:r>
            <a:r>
              <a:rPr lang="ru-RU" sz="2800" b="1" smtClean="0">
                <a:solidFill>
                  <a:srgbClr val="C00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Arial" pitchFamily="34" charset="0"/>
                <a:cs typeface="Arial" pitchFamily="34" charset="0"/>
              </a:rPr>
              <a:t>«Детский сад № 20»</a:t>
            </a:r>
            <a:endParaRPr lang="ru-RU" sz="2800" b="1" dirty="0" smtClean="0">
              <a:solidFill>
                <a:srgbClr val="C00000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endParaRPr lang="ru-RU" sz="2800" b="1" dirty="0" smtClean="0">
              <a:solidFill>
                <a:srgbClr val="C00000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Arial" pitchFamily="34" charset="0"/>
              <a:cs typeface="Arial" pitchFamily="34" charset="0"/>
            </a:endParaRPr>
          </a:p>
          <a:p>
            <a:pPr algn="r"/>
            <a:r>
              <a:rPr lang="ru-RU" b="1" dirty="0" smtClean="0">
                <a:solidFill>
                  <a:srgbClr val="C00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Arial" pitchFamily="34" charset="0"/>
                <a:cs typeface="Arial" pitchFamily="34" charset="0"/>
              </a:rPr>
              <a:t>Заведующий МБДОУ Е.К.Турилова</a:t>
            </a:r>
          </a:p>
          <a:p>
            <a:pPr algn="r"/>
            <a:r>
              <a:rPr lang="ru-RU" b="1" dirty="0" smtClean="0">
                <a:solidFill>
                  <a:srgbClr val="C00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Arial" pitchFamily="34" charset="0"/>
                <a:cs typeface="Arial" pitchFamily="34" charset="0"/>
              </a:rPr>
              <a:t>Старший воспитатель О.М.Самойлова</a:t>
            </a:r>
          </a:p>
        </p:txBody>
      </p:sp>
    </p:spTree>
  </p:cSld>
  <p:clrMapOvr>
    <a:masterClrMapping/>
  </p:clrMapOvr>
  <p:transition spd="med" advTm="1405"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214282" y="1196753"/>
            <a:ext cx="2786082" cy="1944216"/>
          </a:xfrm>
        </p:spPr>
        <p:txBody>
          <a:bodyPr>
            <a:normAutofit/>
          </a:bodyPr>
          <a:lstStyle/>
          <a:p>
            <a:pPr algn="ctr"/>
            <a:endParaRPr lang="ru-RU" sz="1400" b="1" dirty="0" smtClean="0">
              <a:solidFill>
                <a:schemeClr val="tx2">
                  <a:lumMod val="75000"/>
                </a:schemeClr>
              </a:solidFill>
              <a:latin typeface="Arial Black" pitchFamily="34" charset="0"/>
            </a:endParaRPr>
          </a:p>
          <a:p>
            <a:pPr algn="ctr"/>
            <a:endParaRPr lang="ru-RU" sz="1600" b="1" dirty="0">
              <a:solidFill>
                <a:srgbClr val="C00000"/>
              </a:solidFill>
              <a:latin typeface="Arial Black" pitchFamily="34" charset="0"/>
            </a:endParaRPr>
          </a:p>
          <a:p>
            <a:pPr algn="ctr"/>
            <a:r>
              <a:rPr lang="ru-RU" sz="1600" b="1" dirty="0" smtClean="0">
                <a:solidFill>
                  <a:srgbClr val="C00000"/>
                </a:solidFill>
                <a:latin typeface="Arial Black" pitchFamily="34" charset="0"/>
              </a:rPr>
              <a:t>Дополнительная </a:t>
            </a:r>
            <a:r>
              <a:rPr lang="ru-RU" sz="1600" b="1" dirty="0">
                <a:solidFill>
                  <a:srgbClr val="C00000"/>
                </a:solidFill>
                <a:latin typeface="Arial Black" pitchFamily="34" charset="0"/>
              </a:rPr>
              <a:t>общеразвивающая программа </a:t>
            </a:r>
          </a:p>
          <a:p>
            <a:pPr algn="ctr"/>
            <a:r>
              <a:rPr lang="ru-RU" sz="1600" b="1" dirty="0" smtClean="0">
                <a:solidFill>
                  <a:srgbClr val="C00000"/>
                </a:solidFill>
                <a:latin typeface="Arial Black" pitchFamily="34" charset="0"/>
              </a:rPr>
              <a:t>«Чтение»</a:t>
            </a:r>
            <a:endParaRPr lang="ru-RU" sz="1600" b="1" dirty="0">
              <a:solidFill>
                <a:srgbClr val="C00000"/>
              </a:solidFill>
              <a:latin typeface="Arial Black" pitchFamily="34" charset="0"/>
            </a:endParaRPr>
          </a:p>
          <a:p>
            <a:endParaRPr lang="ru-RU" dirty="0"/>
          </a:p>
        </p:txBody>
      </p:sp>
      <p:pic>
        <p:nvPicPr>
          <p:cNvPr id="2052" name="Picture 4" descr="F:\оксана\18.09\собрание\собрание сентябрь 2013 год\матика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429000"/>
            <a:ext cx="3238445" cy="2426042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1027" name="Picture 3" descr="C:\Documents and Settings\1\Мои документы\фото\сотрудники мдоу\бордюгова и.а\для печати\5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3" cstate="print"/>
          <a:srcRect l="10845" r="10845"/>
          <a:stretch>
            <a:fillRect/>
          </a:stretch>
        </p:blipFill>
        <p:spPr bwMode="auto">
          <a:xfrm rot="420000">
            <a:off x="3280400" y="1205073"/>
            <a:ext cx="5103941" cy="39319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357158" y="214290"/>
            <a:ext cx="8286808" cy="500066"/>
          </a:xfrm>
        </p:spPr>
        <p:txBody>
          <a:bodyPr>
            <a:noAutofit/>
          </a:bodyPr>
          <a:lstStyle/>
          <a:p>
            <a:pPr algn="ctr"/>
            <a:r>
              <a:rPr lang="ru-RU" sz="32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tx2">
                    <a:lumMod val="75000"/>
                  </a:schemeClr>
                </a:solidFill>
                <a:effectLst>
                  <a:prstShdw prst="shdw13" dist="53882" dir="13500000">
                    <a:srgbClr val="868686">
                      <a:alpha val="50000"/>
                    </a:srgbClr>
                  </a:prstShdw>
                </a:effectLst>
                <a:latin typeface="Arial Black"/>
              </a:rPr>
              <a:t/>
            </a:r>
            <a:br>
              <a:rPr lang="ru-RU" sz="32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tx2">
                    <a:lumMod val="75000"/>
                  </a:schemeClr>
                </a:solidFill>
                <a:effectLst>
                  <a:prstShdw prst="shdw13" dist="53882" dir="13500000">
                    <a:srgbClr val="868686">
                      <a:alpha val="50000"/>
                    </a:srgbClr>
                  </a:prstShdw>
                </a:effectLst>
                <a:latin typeface="Arial Black"/>
              </a:rPr>
            </a:br>
            <a:r>
              <a:rPr lang="ru-RU" sz="24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AB212E"/>
                </a:solidFill>
                <a:effectLst>
                  <a:prstShdw prst="shdw13" dist="53882" dir="13500000">
                    <a:srgbClr val="868686">
                      <a:alpha val="50000"/>
                    </a:srgbClr>
                  </a:prstShdw>
                </a:effectLst>
                <a:latin typeface="Arial Black"/>
              </a:rPr>
              <a:t> Дополнительные  образовательные услуги</a:t>
            </a:r>
            <a:endParaRPr lang="ru-RU" sz="240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AB212E"/>
              </a:solidFill>
              <a:effectLst>
                <a:outerShdw blurRad="50800" algn="tl" rotWithShape="0">
                  <a:srgbClr val="000000"/>
                </a:outerShdw>
              </a:effectLst>
              <a:latin typeface="Arial Black" pitchFamily="34" charset="0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428596" y="6215082"/>
            <a:ext cx="8286808" cy="500066"/>
          </a:xfrm>
          <a:prstGeom prst="rect">
            <a:avLst/>
          </a:prstGeom>
        </p:spPr>
        <p:txBody>
          <a:bodyPr vert="horz" lIns="45720" tIns="45720" rIns="45720" bIns="45720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0" cap="none" spc="0" normalizeH="0" baseline="0" noProof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tx2">
                    <a:lumMod val="75000"/>
                  </a:schemeClr>
                </a:solidFill>
                <a:effectLst>
                  <a:prstShdw prst="shdw13" dist="53882" dir="13500000">
                    <a:srgbClr val="868686">
                      <a:alpha val="50000"/>
                    </a:srgbClr>
                  </a:prstShdw>
                </a:effectLst>
                <a:uLnTx/>
                <a:uFillTx/>
                <a:latin typeface="Arial Black"/>
                <a:ea typeface="+mj-ea"/>
                <a:cs typeface="+mj-cs"/>
              </a:rPr>
              <a:t/>
            </a:r>
            <a:br>
              <a:rPr kumimoji="0" lang="ru-RU" sz="3200" b="1" i="0" u="none" strike="noStrike" kern="10" cap="none" spc="0" normalizeH="0" baseline="0" noProof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tx2">
                    <a:lumMod val="75000"/>
                  </a:schemeClr>
                </a:solidFill>
                <a:effectLst>
                  <a:prstShdw prst="shdw13" dist="53882" dir="13500000">
                    <a:srgbClr val="868686">
                      <a:alpha val="50000"/>
                    </a:srgbClr>
                  </a:prstShdw>
                </a:effectLst>
                <a:uLnTx/>
                <a:uFillTx/>
                <a:latin typeface="Arial Black"/>
                <a:ea typeface="+mj-ea"/>
                <a:cs typeface="+mj-cs"/>
              </a:rPr>
            </a:br>
            <a:r>
              <a:rPr kumimoji="0" lang="ru-RU" sz="2400" b="1" i="0" u="none" strike="noStrike" kern="10" cap="none" spc="0" normalizeH="0" baseline="0" noProof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accent1">
                    <a:lumMod val="50000"/>
                  </a:schemeClr>
                </a:solidFill>
                <a:effectLst>
                  <a:prstShdw prst="shdw13" dist="53882" dir="13500000">
                    <a:srgbClr val="868686">
                      <a:alpha val="50000"/>
                    </a:srgbClr>
                  </a:prstShdw>
                </a:effectLst>
                <a:uLnTx/>
                <a:uFillTx/>
                <a:latin typeface="Arial Black"/>
                <a:ea typeface="+mj-ea"/>
                <a:cs typeface="+mj-cs"/>
              </a:rPr>
              <a:t> кружок</a:t>
            </a:r>
            <a:r>
              <a:rPr kumimoji="0" lang="ru-RU" sz="2400" b="1" i="0" u="none" strike="noStrike" kern="10" cap="none" spc="0" normalizeH="0" noProof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accent1">
                    <a:lumMod val="50000"/>
                  </a:schemeClr>
                </a:solidFill>
                <a:effectLst>
                  <a:prstShdw prst="shdw13" dist="53882" dir="13500000">
                    <a:srgbClr val="868686">
                      <a:alpha val="50000"/>
                    </a:srgbClr>
                  </a:prstShdw>
                </a:effectLst>
                <a:uLnTx/>
                <a:uFillTx/>
                <a:latin typeface="Arial Black"/>
                <a:ea typeface="+mj-ea"/>
                <a:cs typeface="+mj-cs"/>
              </a:rPr>
              <a:t> «Будущий первоклассник»</a:t>
            </a:r>
            <a:endParaRPr kumimoji="0" lang="ru-RU" sz="2400" b="1" i="0" u="none" strike="noStrike" kern="1200" cap="none" spc="0" normalizeH="0" baseline="0" noProof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accent1">
                  <a:lumMod val="50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ransition spd="med" advTm="1263"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/>
          <p:cNvSpPr>
            <a:spLocks noChangeArrowheads="1"/>
          </p:cNvSpPr>
          <p:nvPr/>
        </p:nvSpPr>
        <p:spPr bwMode="auto">
          <a:xfrm>
            <a:off x="4860032" y="3789040"/>
            <a:ext cx="3857652" cy="3068960"/>
          </a:xfrm>
          <a:prstGeom prst="horizontalScroll">
            <a:avLst>
              <a:gd name="adj" fmla="val 12500"/>
            </a:avLst>
          </a:prstGeom>
          <a:solidFill>
            <a:srgbClr val="FFFFFF"/>
          </a:solidFill>
          <a:ln w="28575">
            <a:solidFill>
              <a:schemeClr val="accent1">
                <a:lumMod val="60000"/>
                <a:lumOff val="40000"/>
              </a:schemeClr>
            </a:solidFill>
            <a:round/>
            <a:headEnd/>
            <a:tailEnd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формирование устойчивого интереса к обучению в школе, развитие психических процессов, мыслительной деятельности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6562" name="Picture 2" descr="C:\Documents and Settings\1\Мои документы\печатные издания\СТАТЬЯ НА ПЕЧАТЬ С ФОТО\фото\лицей для детей и взрослых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6230" y="618453"/>
            <a:ext cx="3682987" cy="24465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6" name="Picture 2" descr="F:\11.03.2016г. ФОТО\Бордюгова И.А. занятия в группах\Занятие Ирина Анатольевна\107___05\IMG_162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4077072"/>
            <a:ext cx="3384376" cy="25383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7" name="Picture 3" descr="F:\11.03.2016г. ФОТО\Бордюгова И.А. занятия в группах\Занятие Ирина Анатольевна\занятие в гр.4\IMG_181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82594" y="548680"/>
            <a:ext cx="3648258" cy="2736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8" name="Picture 4" descr="F:\документы мбдоу\АРХИВ\фото\сотрудники мдоу\бордюгова и.а\занятие с тестом\1 (5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47797" y="2060848"/>
            <a:ext cx="2840203" cy="21301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360017" y="48614"/>
            <a:ext cx="8286808" cy="500066"/>
          </a:xfrm>
        </p:spPr>
        <p:txBody>
          <a:bodyPr>
            <a:noAutofit/>
          </a:bodyPr>
          <a:lstStyle/>
          <a:p>
            <a:pPr algn="ctr"/>
            <a:r>
              <a:rPr lang="ru-RU" sz="32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tx2">
                    <a:lumMod val="75000"/>
                  </a:schemeClr>
                </a:solidFill>
                <a:effectLst>
                  <a:prstShdw prst="shdw13" dist="53882" dir="13500000">
                    <a:srgbClr val="868686">
                      <a:alpha val="50000"/>
                    </a:srgbClr>
                  </a:prstShdw>
                </a:effectLst>
                <a:latin typeface="Arial Black"/>
              </a:rPr>
              <a:t/>
            </a:r>
            <a:br>
              <a:rPr lang="ru-RU" sz="32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tx2">
                    <a:lumMod val="75000"/>
                  </a:schemeClr>
                </a:solidFill>
                <a:effectLst>
                  <a:prstShdw prst="shdw13" dist="53882" dir="13500000">
                    <a:srgbClr val="868686">
                      <a:alpha val="50000"/>
                    </a:srgbClr>
                  </a:prstShdw>
                </a:effectLst>
                <a:latin typeface="Arial Black"/>
              </a:rPr>
            </a:br>
            <a:r>
              <a:rPr lang="ru-RU" sz="24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AB212E"/>
                </a:solidFill>
                <a:effectLst>
                  <a:prstShdw prst="shdw13" dist="53882" dir="13500000">
                    <a:srgbClr val="868686">
                      <a:alpha val="50000"/>
                    </a:srgbClr>
                  </a:prstShdw>
                </a:effectLst>
                <a:latin typeface="Arial Black"/>
              </a:rPr>
              <a:t> Дополнительные  образовательные услуги</a:t>
            </a:r>
            <a:endParaRPr lang="ru-RU" sz="240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AB212E"/>
              </a:solidFill>
              <a:effectLst>
                <a:outerShdw blurRad="50800" algn="tl" rotWithShape="0">
                  <a:srgbClr val="000000"/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ransition spd="med" advTm="1117"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428596" y="1214422"/>
            <a:ext cx="2786082" cy="2786083"/>
          </a:xfrm>
        </p:spPr>
        <p:txBody>
          <a:bodyPr>
            <a:normAutofit/>
          </a:bodyPr>
          <a:lstStyle/>
          <a:p>
            <a:pPr algn="ctr"/>
            <a:r>
              <a:rPr lang="ru-RU" sz="1600" b="1" dirty="0">
                <a:solidFill>
                  <a:srgbClr val="C00000"/>
                </a:solidFill>
                <a:latin typeface="Arial Black" pitchFamily="34" charset="0"/>
              </a:rPr>
              <a:t>Дополнительная общеразвивающая программа </a:t>
            </a:r>
          </a:p>
          <a:p>
            <a:pPr algn="ctr"/>
            <a:r>
              <a:rPr lang="ru-RU" sz="1600" b="1" dirty="0" smtClean="0">
                <a:solidFill>
                  <a:srgbClr val="C00000"/>
                </a:solidFill>
                <a:latin typeface="Arial Black" pitchFamily="34" charset="0"/>
              </a:rPr>
              <a:t>«Английский язык в </a:t>
            </a:r>
            <a:r>
              <a:rPr lang="ru-RU" sz="1600" b="1" dirty="0">
                <a:solidFill>
                  <a:srgbClr val="C00000"/>
                </a:solidFill>
                <a:latin typeface="Arial Black" pitchFamily="34" charset="0"/>
              </a:rPr>
              <a:t>детском саду</a:t>
            </a:r>
            <a:r>
              <a:rPr lang="ru-RU" sz="1600" b="1" dirty="0" smtClean="0">
                <a:solidFill>
                  <a:srgbClr val="C00000"/>
                </a:solidFill>
                <a:latin typeface="Arial Black" pitchFamily="34" charset="0"/>
              </a:rPr>
              <a:t>»</a:t>
            </a:r>
            <a:endParaRPr lang="ru-RU" sz="1600" b="1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323528" y="5893623"/>
            <a:ext cx="8593626" cy="785794"/>
          </a:xfrm>
          <a:prstGeom prst="rect">
            <a:avLst/>
          </a:prstGeom>
          <a:ln>
            <a:headEnd/>
            <a:tailEnd/>
          </a:ln>
          <a:effectLst>
            <a:softEdge rad="317500"/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Кружок «Английский язык в детском саду»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1026" name="Picture 2" descr="F:\оксана\18.09\собрание\собрание сентябрь 2013 год\htmlima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404357">
            <a:off x="3327339" y="1246673"/>
            <a:ext cx="4898409" cy="38483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F:\оксана\18.09\собрание\собрание сентябрь 2013 год\англи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780928"/>
            <a:ext cx="2819712" cy="2785512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357158" y="214290"/>
            <a:ext cx="8286808" cy="500066"/>
          </a:xfrm>
        </p:spPr>
        <p:txBody>
          <a:bodyPr>
            <a:noAutofit/>
          </a:bodyPr>
          <a:lstStyle/>
          <a:p>
            <a:pPr algn="ctr"/>
            <a:r>
              <a:rPr lang="ru-RU" sz="32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tx2">
                    <a:lumMod val="75000"/>
                  </a:schemeClr>
                </a:solidFill>
                <a:effectLst>
                  <a:prstShdw prst="shdw13" dist="53882" dir="13500000">
                    <a:srgbClr val="868686">
                      <a:alpha val="50000"/>
                    </a:srgbClr>
                  </a:prstShdw>
                </a:effectLst>
                <a:latin typeface="Arial Black"/>
              </a:rPr>
              <a:t/>
            </a:r>
            <a:br>
              <a:rPr lang="ru-RU" sz="32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tx2">
                    <a:lumMod val="75000"/>
                  </a:schemeClr>
                </a:solidFill>
                <a:effectLst>
                  <a:prstShdw prst="shdw13" dist="53882" dir="13500000">
                    <a:srgbClr val="868686">
                      <a:alpha val="50000"/>
                    </a:srgbClr>
                  </a:prstShdw>
                </a:effectLst>
                <a:latin typeface="Arial Black"/>
              </a:rPr>
            </a:br>
            <a:r>
              <a:rPr lang="ru-RU" sz="24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AB212E"/>
                </a:solidFill>
                <a:effectLst>
                  <a:prstShdw prst="shdw13" dist="53882" dir="13500000">
                    <a:srgbClr val="868686">
                      <a:alpha val="50000"/>
                    </a:srgbClr>
                  </a:prstShdw>
                </a:effectLst>
                <a:latin typeface="Arial Black"/>
              </a:rPr>
              <a:t> Дополнительные  образовательные услуги</a:t>
            </a:r>
            <a:endParaRPr lang="ru-RU" sz="240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AB212E"/>
              </a:solidFill>
              <a:effectLst>
                <a:outerShdw blurRad="50800" algn="tl" rotWithShape="0">
                  <a:srgbClr val="000000"/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ransition spd="med" advTm="1393"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по платным услугам ноябрь 2016 года\фото\Англ.язык\IMG_428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604709"/>
            <a:ext cx="3851920" cy="28889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F:\по платным услугам ноябрь 2016 года\фото\Англ.язык\IMG_428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3429000"/>
            <a:ext cx="4320306" cy="32403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F:\по платным услугам ноябрь 2016 года\фото\Англ.язык\IMG_428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476672"/>
            <a:ext cx="3419734" cy="25649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AutoShape 4"/>
          <p:cNvSpPr>
            <a:spLocks noChangeArrowheads="1"/>
          </p:cNvSpPr>
          <p:nvPr/>
        </p:nvSpPr>
        <p:spPr bwMode="auto">
          <a:xfrm>
            <a:off x="899592" y="620688"/>
            <a:ext cx="3143272" cy="2564904"/>
          </a:xfrm>
          <a:prstGeom prst="horizontalScroll">
            <a:avLst>
              <a:gd name="adj" fmla="val 12500"/>
            </a:avLst>
          </a:prstGeom>
          <a:solidFill>
            <a:srgbClr val="FFFFFF"/>
          </a:solidFill>
          <a:ln w="28575">
            <a:solidFill>
              <a:schemeClr val="accent1">
                <a:lumMod val="60000"/>
                <a:lumOff val="40000"/>
              </a:schemeClr>
            </a:solidFill>
            <a:round/>
            <a:headEnd/>
            <a:tailEnd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2400" dirty="0" smtClean="0">
                <a:solidFill>
                  <a:srgbClr val="C00000"/>
                </a:solidFill>
              </a:rPr>
              <a:t>Знакомство с грамматикой, лексикой, фонетикой  в игре </a:t>
            </a:r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284580" y="87320"/>
            <a:ext cx="8286808" cy="500066"/>
          </a:xfrm>
        </p:spPr>
        <p:txBody>
          <a:bodyPr>
            <a:noAutofit/>
          </a:bodyPr>
          <a:lstStyle/>
          <a:p>
            <a:pPr algn="ctr"/>
            <a:r>
              <a:rPr lang="ru-RU" sz="32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tx2">
                    <a:lumMod val="75000"/>
                  </a:schemeClr>
                </a:solidFill>
                <a:effectLst>
                  <a:prstShdw prst="shdw13" dist="53882" dir="13500000">
                    <a:srgbClr val="868686">
                      <a:alpha val="50000"/>
                    </a:srgbClr>
                  </a:prstShdw>
                </a:effectLst>
                <a:latin typeface="Arial Black"/>
              </a:rPr>
              <a:t/>
            </a:r>
            <a:br>
              <a:rPr lang="ru-RU" sz="32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tx2">
                    <a:lumMod val="75000"/>
                  </a:schemeClr>
                </a:solidFill>
                <a:effectLst>
                  <a:prstShdw prst="shdw13" dist="53882" dir="13500000">
                    <a:srgbClr val="868686">
                      <a:alpha val="50000"/>
                    </a:srgbClr>
                  </a:prstShdw>
                </a:effectLst>
                <a:latin typeface="Arial Black"/>
              </a:rPr>
            </a:br>
            <a:r>
              <a:rPr lang="ru-RU" sz="24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AB212E"/>
                </a:solidFill>
                <a:effectLst>
                  <a:prstShdw prst="shdw13" dist="53882" dir="13500000">
                    <a:srgbClr val="868686">
                      <a:alpha val="50000"/>
                    </a:srgbClr>
                  </a:prstShdw>
                </a:effectLst>
                <a:latin typeface="Arial Black"/>
              </a:rPr>
              <a:t> Дополнительные  образовательные услуги</a:t>
            </a:r>
            <a:endParaRPr lang="ru-RU" sz="240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AB212E"/>
              </a:solidFill>
              <a:effectLst>
                <a:outerShdw blurRad="50800" algn="tl" rotWithShape="0">
                  <a:srgbClr val="000000"/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ransition spd="med" advTm="1414"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3714744" y="3714752"/>
            <a:ext cx="5214974" cy="2143140"/>
          </a:xfrm>
          <a:prstGeom prst="rect">
            <a:avLst/>
          </a:prstGeom>
          <a:ln>
            <a:headEnd/>
            <a:tailEnd/>
          </a:ln>
          <a:effectLst>
            <a:softEdge rad="317500"/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ru-RU" sz="2800" b="1" dirty="0" smtClean="0">
              <a:solidFill>
                <a:schemeClr val="tx2">
                  <a:lumMod val="75000"/>
                </a:schemeClr>
              </a:solidFill>
              <a:latin typeface="Arial Black" pitchFamily="34" charset="0"/>
            </a:endParaRPr>
          </a:p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Кружок </a:t>
            </a:r>
          </a:p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«Умники и умницы»</a:t>
            </a:r>
          </a:p>
          <a:p>
            <a:pPr algn="ctr"/>
            <a:endParaRPr lang="ru-RU" sz="1600" b="1" dirty="0" smtClean="0">
              <a:solidFill>
                <a:schemeClr val="tx2">
                  <a:lumMod val="75000"/>
                </a:schemeClr>
              </a:solidFill>
              <a:latin typeface="Arial Black" pitchFamily="34" charset="0"/>
            </a:endParaRPr>
          </a:p>
          <a:p>
            <a:pPr algn="ctr"/>
            <a:r>
              <a:rPr lang="ru-RU" sz="1600" b="1" dirty="0" smtClean="0">
                <a:solidFill>
                  <a:srgbClr val="C00000"/>
                </a:solidFill>
                <a:latin typeface="Arial Black" pitchFamily="34" charset="0"/>
              </a:rPr>
              <a:t>Занятия с развивающими материалами </a:t>
            </a:r>
          </a:p>
          <a:p>
            <a:pPr algn="ctr"/>
            <a:r>
              <a:rPr lang="ru-RU" sz="1600" b="1" dirty="0" smtClean="0">
                <a:solidFill>
                  <a:srgbClr val="C00000"/>
                </a:solidFill>
                <a:latin typeface="Arial Black" pitchFamily="34" charset="0"/>
              </a:rPr>
              <a:t>Марии Монтессори для детей 3-7 лет </a:t>
            </a:r>
            <a:endParaRPr lang="ru-RU" sz="1600" b="1" dirty="0">
              <a:solidFill>
                <a:srgbClr val="C00000"/>
              </a:solidFill>
              <a:latin typeface="Arial Black" pitchFamily="34" charset="0"/>
            </a:endParaRPr>
          </a:p>
        </p:txBody>
      </p:sp>
      <p:pic>
        <p:nvPicPr>
          <p:cNvPr id="4098" name="Picture 2" descr="F:\оксана\18.09\собрание\собрание сентябрь 2013 год\все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571480"/>
            <a:ext cx="4071934" cy="2643206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6146" name="Picture 2" descr="C:\Documents and Settings\1\Мои документы\Мои рисунки Фото\Рисунок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3356992"/>
            <a:ext cx="3640155" cy="29528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7" name="Picture 3" descr="C:\Documents and Settings\1\Мои документы\Мои рисунки Фото\Рисунок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93216" y="857232"/>
            <a:ext cx="4468160" cy="32918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357158" y="214290"/>
            <a:ext cx="8286808" cy="500066"/>
          </a:xfrm>
        </p:spPr>
        <p:txBody>
          <a:bodyPr>
            <a:noAutofit/>
          </a:bodyPr>
          <a:lstStyle/>
          <a:p>
            <a:pPr algn="ctr"/>
            <a:r>
              <a:rPr lang="ru-RU" sz="32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tx2">
                    <a:lumMod val="75000"/>
                  </a:schemeClr>
                </a:solidFill>
                <a:effectLst>
                  <a:prstShdw prst="shdw13" dist="53882" dir="13500000">
                    <a:srgbClr val="868686">
                      <a:alpha val="50000"/>
                    </a:srgbClr>
                  </a:prstShdw>
                </a:effectLst>
                <a:latin typeface="Arial Black"/>
              </a:rPr>
              <a:t/>
            </a:r>
            <a:br>
              <a:rPr lang="ru-RU" sz="32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tx2">
                    <a:lumMod val="75000"/>
                  </a:schemeClr>
                </a:solidFill>
                <a:effectLst>
                  <a:prstShdw prst="shdw13" dist="53882" dir="13500000">
                    <a:srgbClr val="868686">
                      <a:alpha val="50000"/>
                    </a:srgbClr>
                  </a:prstShdw>
                </a:effectLst>
                <a:latin typeface="Arial Black"/>
              </a:rPr>
            </a:br>
            <a:r>
              <a:rPr lang="ru-RU" sz="24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AB212E"/>
                </a:solidFill>
                <a:effectLst>
                  <a:prstShdw prst="shdw13" dist="53882" dir="13500000">
                    <a:srgbClr val="868686">
                      <a:alpha val="50000"/>
                    </a:srgbClr>
                  </a:prstShdw>
                </a:effectLst>
                <a:latin typeface="Arial Black"/>
              </a:rPr>
              <a:t> Дополнительные  образовательные услуги</a:t>
            </a:r>
            <a:endParaRPr lang="ru-RU" sz="240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AB212E"/>
              </a:solidFill>
              <a:effectLst>
                <a:outerShdw blurRad="50800" algn="tl" rotWithShape="0">
                  <a:srgbClr val="000000"/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ransition spd="med" advTm="1653"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1\Мои документы\фото МДОУ ЦРР\фото для доклада\садик\Save000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836712"/>
            <a:ext cx="3960440" cy="29422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AutoShape 4"/>
          <p:cNvSpPr>
            <a:spLocks noChangeArrowheads="1"/>
          </p:cNvSpPr>
          <p:nvPr/>
        </p:nvSpPr>
        <p:spPr bwMode="auto">
          <a:xfrm>
            <a:off x="4716016" y="476672"/>
            <a:ext cx="4104456" cy="3140968"/>
          </a:xfrm>
          <a:prstGeom prst="horizontalScroll">
            <a:avLst>
              <a:gd name="adj" fmla="val 12500"/>
            </a:avLst>
          </a:prstGeom>
          <a:solidFill>
            <a:srgbClr val="FFFFFF"/>
          </a:solidFill>
          <a:ln w="28575">
            <a:solidFill>
              <a:schemeClr val="accent1">
                <a:lumMod val="60000"/>
                <a:lumOff val="40000"/>
              </a:schemeClr>
            </a:solidFill>
            <a:round/>
            <a:headEnd/>
            <a:tailEnd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обеспечение освоения ребенком социального опыта;</a:t>
            </a:r>
          </a:p>
          <a:p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общение со сверстниками  и взрослыми в совместной игровой деятельности</a:t>
            </a:r>
          </a:p>
          <a:p>
            <a:endParaRPr lang="ru-RU" sz="2400" dirty="0" smtClean="0">
              <a:solidFill>
                <a:srgbClr val="C00000"/>
              </a:solidFill>
            </a:endParaRPr>
          </a:p>
        </p:txBody>
      </p:sp>
      <p:pic>
        <p:nvPicPr>
          <p:cNvPr id="6" name="Рисунок 5" descr="D:\Картинки\ДЕТСАД 2012\IMG_4378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3116" y="4005064"/>
            <a:ext cx="2952328" cy="2376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218" name="Picture 2" descr="F:\КОНКУРС   СРЕДА  29.10\психолого-педагогическое сопровождение\DSC0701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39952" y="3212976"/>
            <a:ext cx="4416491" cy="33123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331766" y="116632"/>
            <a:ext cx="8286808" cy="500066"/>
          </a:xfrm>
        </p:spPr>
        <p:txBody>
          <a:bodyPr>
            <a:noAutofit/>
          </a:bodyPr>
          <a:lstStyle/>
          <a:p>
            <a:pPr algn="ctr"/>
            <a:r>
              <a:rPr lang="ru-RU" sz="32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tx2">
                    <a:lumMod val="75000"/>
                  </a:schemeClr>
                </a:solidFill>
                <a:effectLst>
                  <a:prstShdw prst="shdw13" dist="53882" dir="13500000">
                    <a:srgbClr val="868686">
                      <a:alpha val="50000"/>
                    </a:srgbClr>
                  </a:prstShdw>
                </a:effectLst>
                <a:latin typeface="Arial Black"/>
              </a:rPr>
              <a:t/>
            </a:r>
            <a:br>
              <a:rPr lang="ru-RU" sz="32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tx2">
                    <a:lumMod val="75000"/>
                  </a:schemeClr>
                </a:solidFill>
                <a:effectLst>
                  <a:prstShdw prst="shdw13" dist="53882" dir="13500000">
                    <a:srgbClr val="868686">
                      <a:alpha val="50000"/>
                    </a:srgbClr>
                  </a:prstShdw>
                </a:effectLst>
                <a:latin typeface="Arial Black"/>
              </a:rPr>
            </a:br>
            <a:r>
              <a:rPr lang="ru-RU" sz="24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AB212E"/>
                </a:solidFill>
                <a:effectLst>
                  <a:prstShdw prst="shdw13" dist="53882" dir="13500000">
                    <a:srgbClr val="868686">
                      <a:alpha val="50000"/>
                    </a:srgbClr>
                  </a:prstShdw>
                </a:effectLst>
                <a:latin typeface="Arial Black"/>
              </a:rPr>
              <a:t> Дополнительные  образовательные услуги</a:t>
            </a:r>
            <a:endParaRPr lang="ru-RU" sz="240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AB212E"/>
              </a:solidFill>
              <a:effectLst>
                <a:outerShdw blurRad="50800" algn="tl" rotWithShape="0">
                  <a:srgbClr val="000000"/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ransition spd="med" advTm="1139"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F:\оксана\18.09\собрание\собрание сентябрь 2013 год\счет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4472" y="5046844"/>
            <a:ext cx="2036567" cy="1780820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428596" y="2852936"/>
            <a:ext cx="2714644" cy="2826822"/>
          </a:xfrm>
        </p:spPr>
        <p:txBody>
          <a:bodyPr>
            <a:normAutofit/>
          </a:bodyPr>
          <a:lstStyle/>
          <a:p>
            <a:pPr algn="ctr"/>
            <a:endParaRPr lang="ru-RU" sz="1800" dirty="0" smtClean="0">
              <a:solidFill>
                <a:srgbClr val="AB212E"/>
              </a:solidFill>
              <a:latin typeface="Arial Black" pitchFamily="34" charset="0"/>
            </a:endParaRPr>
          </a:p>
          <a:p>
            <a:pPr algn="ctr"/>
            <a:r>
              <a:rPr lang="ru-RU" sz="1800" b="1" dirty="0">
                <a:solidFill>
                  <a:srgbClr val="C00000"/>
                </a:solidFill>
                <a:latin typeface="Arial Black" pitchFamily="34" charset="0"/>
              </a:rPr>
              <a:t>Дополнительная общеразвивающая программа </a:t>
            </a:r>
          </a:p>
          <a:p>
            <a:pPr algn="ctr"/>
            <a:r>
              <a:rPr lang="ru-RU" sz="1800" b="1" dirty="0" smtClean="0">
                <a:solidFill>
                  <a:srgbClr val="C00000"/>
                </a:solidFill>
                <a:latin typeface="Arial Black" pitchFamily="34" charset="0"/>
              </a:rPr>
              <a:t>«Раз ступенька,</a:t>
            </a:r>
          </a:p>
          <a:p>
            <a:pPr algn="ctr"/>
            <a:r>
              <a:rPr lang="ru-RU" sz="1800" b="1" dirty="0" smtClean="0">
                <a:solidFill>
                  <a:srgbClr val="C00000"/>
                </a:solidFill>
                <a:latin typeface="Arial Black" pitchFamily="34" charset="0"/>
              </a:rPr>
              <a:t>два ступенька»</a:t>
            </a:r>
            <a:endParaRPr lang="ru-RU" sz="1800" b="1" dirty="0">
              <a:solidFill>
                <a:srgbClr val="C00000"/>
              </a:solidFill>
              <a:latin typeface="Arial Black" pitchFamily="34" charset="0"/>
            </a:endParaRPr>
          </a:p>
          <a:p>
            <a:pPr algn="ctr"/>
            <a:endParaRPr lang="ru-RU" sz="1800" dirty="0" smtClean="0">
              <a:solidFill>
                <a:srgbClr val="AB212E"/>
              </a:solidFill>
              <a:latin typeface="Arial Black" pitchFamily="34" charset="0"/>
            </a:endParaRPr>
          </a:p>
        </p:txBody>
      </p:sp>
      <p:pic>
        <p:nvPicPr>
          <p:cNvPr id="11265" name="Picture 1" descr="C:\Documents and Settings\1\Мои документы\работа с родителями\собрания\сентябрь 2013 год\собрание сентябрь 2013 год\раз ступенька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3" cstate="print"/>
          <a:srcRect l="16982" r="16982"/>
          <a:stretch>
            <a:fillRect/>
          </a:stretch>
        </p:blipFill>
        <p:spPr bwMode="auto">
          <a:xfrm rot="420000">
            <a:off x="3346611" y="1204106"/>
            <a:ext cx="4970836" cy="39319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 rot="386579">
            <a:off x="186596" y="5281480"/>
            <a:ext cx="8622629" cy="985474"/>
          </a:xfrm>
          <a:prstGeom prst="rect">
            <a:avLst/>
          </a:prstGeom>
          <a:ln>
            <a:headEnd/>
            <a:tailEnd/>
          </a:ln>
          <a:effectLst>
            <a:softEdge rad="317500"/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Кружок «Раз ступенька, два ступенька»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3074" name="Picture 2" descr="F:\оксана\18.09\собрание\собрание сентябрь 2013 год\пир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1052736"/>
            <a:ext cx="2414072" cy="1928792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357158" y="214290"/>
            <a:ext cx="8286808" cy="500066"/>
          </a:xfrm>
        </p:spPr>
        <p:txBody>
          <a:bodyPr>
            <a:noAutofit/>
          </a:bodyPr>
          <a:lstStyle/>
          <a:p>
            <a:pPr algn="ctr"/>
            <a:r>
              <a:rPr lang="ru-RU" sz="32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tx2">
                    <a:lumMod val="75000"/>
                  </a:schemeClr>
                </a:solidFill>
                <a:effectLst>
                  <a:prstShdw prst="shdw13" dist="53882" dir="13500000">
                    <a:srgbClr val="868686">
                      <a:alpha val="50000"/>
                    </a:srgbClr>
                  </a:prstShdw>
                </a:effectLst>
                <a:latin typeface="Arial Black"/>
              </a:rPr>
              <a:t/>
            </a:r>
            <a:br>
              <a:rPr lang="ru-RU" sz="32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tx2">
                    <a:lumMod val="75000"/>
                  </a:schemeClr>
                </a:solidFill>
                <a:effectLst>
                  <a:prstShdw prst="shdw13" dist="53882" dir="13500000">
                    <a:srgbClr val="868686">
                      <a:alpha val="50000"/>
                    </a:srgbClr>
                  </a:prstShdw>
                </a:effectLst>
                <a:latin typeface="Arial Black"/>
              </a:rPr>
            </a:br>
            <a:r>
              <a:rPr lang="ru-RU" sz="24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AB212E"/>
                </a:solidFill>
                <a:effectLst>
                  <a:prstShdw prst="shdw13" dist="53882" dir="13500000">
                    <a:srgbClr val="868686">
                      <a:alpha val="50000"/>
                    </a:srgbClr>
                  </a:prstShdw>
                </a:effectLst>
                <a:latin typeface="Arial Black"/>
              </a:rPr>
              <a:t> Дополнительные  образовательные услуги</a:t>
            </a:r>
            <a:endParaRPr lang="ru-RU" sz="240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AB212E"/>
              </a:solidFill>
              <a:effectLst>
                <a:outerShdw blurRad="50800" algn="tl" rotWithShape="0">
                  <a:srgbClr val="000000"/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ransition spd="med" advTm="1074"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" descr="C:\Documents and Settings\1\Мои документы\работа с родителями\собрания\сентябрь 2013 год\собрание сентябрь 2013 год\1 0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719616"/>
            <a:ext cx="3672408" cy="25653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3" descr="C:\Documents and Settings\1\Мои документы\Мои рисунки Фото\Рисунок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429000"/>
            <a:ext cx="4300534" cy="31683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1" name="Picture 3" descr="F:\документы мбдоу\АРХИВ\фото\сотрудники мдоу\кудряшова л.и\1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58071" y="752409"/>
            <a:ext cx="3528392" cy="25998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2" name="Picture 4" descr="F:\КОНКУРС   СРЕДА  29.10\психолого-педагогическое сопровождение\DSC_479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3501008"/>
            <a:ext cx="3960440" cy="29183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347199" y="116632"/>
            <a:ext cx="8286808" cy="500066"/>
          </a:xfrm>
        </p:spPr>
        <p:txBody>
          <a:bodyPr>
            <a:noAutofit/>
          </a:bodyPr>
          <a:lstStyle/>
          <a:p>
            <a:pPr algn="ctr"/>
            <a:r>
              <a:rPr lang="ru-RU" sz="32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tx2">
                    <a:lumMod val="75000"/>
                  </a:schemeClr>
                </a:solidFill>
                <a:effectLst>
                  <a:prstShdw prst="shdw13" dist="53882" dir="13500000">
                    <a:srgbClr val="868686">
                      <a:alpha val="50000"/>
                    </a:srgbClr>
                  </a:prstShdw>
                </a:effectLst>
                <a:latin typeface="Arial Black"/>
              </a:rPr>
              <a:t/>
            </a:r>
            <a:br>
              <a:rPr lang="ru-RU" sz="32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tx2">
                    <a:lumMod val="75000"/>
                  </a:schemeClr>
                </a:solidFill>
                <a:effectLst>
                  <a:prstShdw prst="shdw13" dist="53882" dir="13500000">
                    <a:srgbClr val="868686">
                      <a:alpha val="50000"/>
                    </a:srgbClr>
                  </a:prstShdw>
                </a:effectLst>
                <a:latin typeface="Arial Black"/>
              </a:rPr>
            </a:br>
            <a:r>
              <a:rPr lang="ru-RU" sz="24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AB212E"/>
                </a:solidFill>
                <a:effectLst>
                  <a:prstShdw prst="shdw13" dist="53882" dir="13500000">
                    <a:srgbClr val="868686">
                      <a:alpha val="50000"/>
                    </a:srgbClr>
                  </a:prstShdw>
                </a:effectLst>
                <a:latin typeface="Arial Black"/>
              </a:rPr>
              <a:t> Дополнительные  образовательные услуги</a:t>
            </a:r>
            <a:endParaRPr lang="ru-RU" sz="240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AB212E"/>
              </a:solidFill>
              <a:effectLst>
                <a:outerShdw blurRad="50800" algn="tl" rotWithShape="0">
                  <a:srgbClr val="000000"/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ransition spd="med" advTm="1126"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251520" y="3645025"/>
            <a:ext cx="2605118" cy="2088232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latin typeface="Arial Black" pitchFamily="34" charset="0"/>
              </a:rPr>
              <a:t> </a:t>
            </a:r>
          </a:p>
          <a:p>
            <a:pPr algn="ctr"/>
            <a:r>
              <a:rPr lang="ru-RU" sz="1800" dirty="0" smtClean="0">
                <a:solidFill>
                  <a:srgbClr val="C00000"/>
                </a:solidFill>
                <a:latin typeface="Arial Black" pitchFamily="34" charset="0"/>
              </a:rPr>
              <a:t>Дополнительная общеразвивающая программа  «Шахматная азбука»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115616" y="6021288"/>
            <a:ext cx="6626981" cy="695913"/>
          </a:xfrm>
          <a:prstGeom prst="rect">
            <a:avLst/>
          </a:prstGeom>
          <a:ln>
            <a:headEnd/>
            <a:tailEnd/>
          </a:ln>
          <a:effectLst>
            <a:softEdge rad="317500"/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Кружок «Шахматная азбука»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4" name="Picture 2" descr="G:\документы мбдоу\АРХИВ\фото\мероприятия\шахматы\DSCF125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905" y="836712"/>
            <a:ext cx="3855657" cy="2657154"/>
          </a:xfrm>
          <a:prstGeom prst="rect">
            <a:avLst/>
          </a:prstGeom>
          <a:noFill/>
        </p:spPr>
      </p:pic>
      <p:pic>
        <p:nvPicPr>
          <p:cNvPr id="1026" name="Picture 2" descr="D:\Мои документы\ДОКУМЕНТЫ 2016-2017 УЧЕБНЫЙ ГОД\фото 2016\31 октября фото среда\Attachments_whh20n@yandex.ru_2017-08-28_15-19-51\IMG_218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2780928"/>
            <a:ext cx="5003946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ОксанаМ\Desktop\PonyMaker_Chess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6333" y="737341"/>
            <a:ext cx="2376264" cy="2043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324158" y="116632"/>
            <a:ext cx="8286808" cy="500066"/>
          </a:xfrm>
        </p:spPr>
        <p:txBody>
          <a:bodyPr>
            <a:noAutofit/>
          </a:bodyPr>
          <a:lstStyle/>
          <a:p>
            <a:pPr algn="ctr"/>
            <a:r>
              <a:rPr lang="ru-RU" sz="32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tx2">
                    <a:lumMod val="75000"/>
                  </a:schemeClr>
                </a:solidFill>
                <a:effectLst>
                  <a:prstShdw prst="shdw13" dist="53882" dir="13500000">
                    <a:srgbClr val="868686">
                      <a:alpha val="50000"/>
                    </a:srgbClr>
                  </a:prstShdw>
                </a:effectLst>
                <a:latin typeface="Arial Black"/>
              </a:rPr>
              <a:t/>
            </a:r>
            <a:br>
              <a:rPr lang="ru-RU" sz="32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tx2">
                    <a:lumMod val="75000"/>
                  </a:schemeClr>
                </a:solidFill>
                <a:effectLst>
                  <a:prstShdw prst="shdw13" dist="53882" dir="13500000">
                    <a:srgbClr val="868686">
                      <a:alpha val="50000"/>
                    </a:srgbClr>
                  </a:prstShdw>
                </a:effectLst>
                <a:latin typeface="Arial Black"/>
              </a:rPr>
            </a:br>
            <a:r>
              <a:rPr lang="ru-RU" sz="24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AB212E"/>
                </a:solidFill>
                <a:effectLst>
                  <a:prstShdw prst="shdw13" dist="53882" dir="13500000">
                    <a:srgbClr val="868686">
                      <a:alpha val="50000"/>
                    </a:srgbClr>
                  </a:prstShdw>
                </a:effectLst>
                <a:latin typeface="Arial Black"/>
              </a:rPr>
              <a:t> Дополнительные  образовательные услуги</a:t>
            </a:r>
            <a:endParaRPr lang="ru-RU" sz="240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AB212E"/>
              </a:solidFill>
              <a:effectLst>
                <a:outerShdw blurRad="50800" algn="tl" rotWithShape="0">
                  <a:srgbClr val="000000"/>
                </a:outerShdw>
              </a:effectLst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3303695"/>
      </p:ext>
    </p:extLst>
  </p:cSld>
  <p:clrMapOvr>
    <a:masterClrMapping/>
  </p:clrMapOvr>
  <p:transition spd="med" advTm="1298"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323528" y="4005353"/>
            <a:ext cx="2605118" cy="1799912"/>
          </a:xfrm>
        </p:spPr>
        <p:txBody>
          <a:bodyPr/>
          <a:lstStyle/>
          <a:p>
            <a:pPr algn="ctr"/>
            <a:endParaRPr lang="ru-RU" sz="1400" b="1" dirty="0" smtClean="0">
              <a:solidFill>
                <a:schemeClr val="tx2">
                  <a:lumMod val="75000"/>
                </a:schemeClr>
              </a:solidFill>
              <a:latin typeface="Arial Black" pitchFamily="34" charset="0"/>
            </a:endParaRPr>
          </a:p>
          <a:p>
            <a:pPr algn="ctr"/>
            <a:endParaRPr lang="ru-RU" sz="1400" b="1" dirty="0">
              <a:solidFill>
                <a:schemeClr val="tx2">
                  <a:lumMod val="75000"/>
                </a:schemeClr>
              </a:solidFill>
              <a:latin typeface="Arial Black" pitchFamily="34" charset="0"/>
            </a:endParaRPr>
          </a:p>
          <a:p>
            <a:pPr algn="ctr"/>
            <a:r>
              <a:rPr lang="ru-RU" sz="1600" b="1" dirty="0" smtClean="0">
                <a:solidFill>
                  <a:srgbClr val="C00000"/>
                </a:solidFill>
                <a:latin typeface="Arial Black" pitchFamily="34" charset="0"/>
              </a:rPr>
              <a:t>Дополнительная </a:t>
            </a:r>
            <a:r>
              <a:rPr lang="ru-RU" sz="1600" b="1" dirty="0">
                <a:solidFill>
                  <a:srgbClr val="C00000"/>
                </a:solidFill>
                <a:latin typeface="Arial Black" pitchFamily="34" charset="0"/>
              </a:rPr>
              <a:t>общеразвивающая программа </a:t>
            </a:r>
          </a:p>
          <a:p>
            <a:pPr algn="ctr"/>
            <a:r>
              <a:rPr lang="ru-RU" sz="1600" b="1" dirty="0" smtClean="0">
                <a:solidFill>
                  <a:srgbClr val="C00000"/>
                </a:solidFill>
                <a:latin typeface="Arial Black" pitchFamily="34" charset="0"/>
              </a:rPr>
              <a:t>«Мама+Я»</a:t>
            </a:r>
            <a:endParaRPr lang="ru-RU" sz="1600" b="1" dirty="0">
              <a:solidFill>
                <a:srgbClr val="C00000"/>
              </a:solidFill>
              <a:latin typeface="Arial Black" pitchFamily="34" charset="0"/>
            </a:endParaRPr>
          </a:p>
          <a:p>
            <a:pPr algn="ctr"/>
            <a:endParaRPr lang="ru-RU" dirty="0" smtClean="0">
              <a:latin typeface="Arial Black" pitchFamily="34" charset="0"/>
            </a:endParaRPr>
          </a:p>
        </p:txBody>
      </p:sp>
      <p:pic>
        <p:nvPicPr>
          <p:cNvPr id="9217" name="Picture 1" descr="C:\Documents and Settings\1\Мои документы\фото\дети группа\воскресники\DSCF0628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5930" r="5930"/>
          <a:stretch>
            <a:fillRect/>
          </a:stretch>
        </p:blipFill>
        <p:spPr bwMode="auto">
          <a:xfrm rot="420000">
            <a:off x="3327725" y="1204222"/>
            <a:ext cx="5010496" cy="39319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 rot="386579">
            <a:off x="2051110" y="5378433"/>
            <a:ext cx="6626981" cy="695913"/>
          </a:xfrm>
          <a:prstGeom prst="rect">
            <a:avLst/>
          </a:prstGeom>
          <a:ln>
            <a:headEnd/>
            <a:tailEnd/>
          </a:ln>
          <a:effectLst>
            <a:softEdge rad="317500"/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Группа выходного дня</a:t>
            </a:r>
          </a:p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«Мама+Я» 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11266" name="Picture 2" descr="F:\оксана\18.09\собрание\собрание сентябрь 2013 год\малыши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980728"/>
            <a:ext cx="2749414" cy="2921252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357158" y="214290"/>
            <a:ext cx="8286808" cy="500066"/>
          </a:xfrm>
        </p:spPr>
        <p:txBody>
          <a:bodyPr>
            <a:noAutofit/>
          </a:bodyPr>
          <a:lstStyle/>
          <a:p>
            <a:pPr algn="ctr"/>
            <a:r>
              <a:rPr lang="ru-RU" sz="32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tx2">
                    <a:lumMod val="75000"/>
                  </a:schemeClr>
                </a:solidFill>
                <a:effectLst>
                  <a:prstShdw prst="shdw13" dist="53882" dir="13500000">
                    <a:srgbClr val="868686">
                      <a:alpha val="50000"/>
                    </a:srgbClr>
                  </a:prstShdw>
                </a:effectLst>
                <a:latin typeface="Arial Black"/>
              </a:rPr>
              <a:t/>
            </a:r>
            <a:br>
              <a:rPr lang="ru-RU" sz="32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tx2">
                    <a:lumMod val="75000"/>
                  </a:schemeClr>
                </a:solidFill>
                <a:effectLst>
                  <a:prstShdw prst="shdw13" dist="53882" dir="13500000">
                    <a:srgbClr val="868686">
                      <a:alpha val="50000"/>
                    </a:srgbClr>
                  </a:prstShdw>
                </a:effectLst>
                <a:latin typeface="Arial Black"/>
              </a:rPr>
            </a:br>
            <a:r>
              <a:rPr lang="ru-RU" sz="24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AB212E"/>
                </a:solidFill>
                <a:effectLst>
                  <a:prstShdw prst="shdw13" dist="53882" dir="13500000">
                    <a:srgbClr val="868686">
                      <a:alpha val="50000"/>
                    </a:srgbClr>
                  </a:prstShdw>
                </a:effectLst>
                <a:latin typeface="Arial Black"/>
              </a:rPr>
              <a:t> Дополнительные  образовательные услуги</a:t>
            </a:r>
            <a:endParaRPr lang="ru-RU" sz="240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AB212E"/>
              </a:solidFill>
              <a:effectLst>
                <a:outerShdw blurRad="50800" algn="tl" rotWithShape="0">
                  <a:srgbClr val="000000"/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ransition spd="med" advTm="1368"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49266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/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/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/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/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/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/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395536" y="1052737"/>
            <a:ext cx="8229600" cy="2736304"/>
          </a:xfrm>
          <a:prstGeom prst="rect">
            <a:avLst/>
          </a:prstGeom>
        </p:spPr>
        <p:txBody>
          <a:bodyPr/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свободный выбор деятельности</a:t>
            </a:r>
          </a:p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вариативность содержания и форм организации образовательного процесса</a:t>
            </a:r>
          </a:p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доступность для каждого ребенка</a:t>
            </a:r>
          </a:p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адаптивность к изменяющимся условиям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endParaRPr kumimoji="0" lang="ru-RU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endParaRPr kumimoji="0" lang="ru-RU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endParaRPr kumimoji="0" lang="ru-RU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27584" y="548680"/>
            <a:ext cx="72728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Дополнительное образование</a:t>
            </a:r>
            <a:endParaRPr lang="ru-RU" sz="2800" dirty="0"/>
          </a:p>
        </p:txBody>
      </p:sp>
      <p:pic>
        <p:nvPicPr>
          <p:cNvPr id="6" name="Picture 2" descr="IMG_653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3501008"/>
            <a:ext cx="4055635" cy="2592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42" name="Picture 2" descr="F:\КОНКУРС   СРЕДА  29.10\психолого-педагогическое сопровождение\DSC_048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3501008"/>
            <a:ext cx="3764469" cy="2520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 advTm="1542"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oShape 4"/>
          <p:cNvSpPr>
            <a:spLocks noGrp="1" noChangeArrowheads="1"/>
          </p:cNvSpPr>
          <p:nvPr>
            <p:ph idx="1"/>
          </p:nvPr>
        </p:nvSpPr>
        <p:spPr bwMode="auto">
          <a:xfrm>
            <a:off x="1428728" y="3071810"/>
            <a:ext cx="6429420" cy="1357322"/>
          </a:xfrm>
          <a:prstGeom prst="flowChartAlternateProcess">
            <a:avLst/>
          </a:prstGeom>
          <a:ln>
            <a:headEnd/>
            <a:tailEnd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cs typeface="Arial" pitchFamily="34" charset="0"/>
              </a:rPr>
              <a:t>Основные</a:t>
            </a:r>
            <a:r>
              <a:rPr kumimoji="0" lang="ru-RU" sz="2400" b="1" i="0" u="none" strike="noStrike" cap="none" normalizeH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cs typeface="Arial" pitchFamily="34" charset="0"/>
              </a:rPr>
              <a:t> направления  работы: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cs typeface="Arial" pitchFamily="34" charset="0"/>
              </a:rPr>
              <a:t>- обеспечение ранней социализации детей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cs typeface="Arial" pitchFamily="34" charset="0"/>
              </a:rPr>
              <a:t>- адаптация к поступлению в детский сад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Содержимое 3" descr="C:\Documents and Settings\1\Рабочий стол\Оксана\ВОСПИТАТЕЛЬНЫЕ СИСТЕМЫ !!!!\фото  ВОСПИТАТЕЛЬНЫЕ СИСТЕМЫ\1 021.jpg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000108"/>
            <a:ext cx="2500330" cy="18573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2" descr="C:\Documents and Settings\1\Мои документы\Фотографии МДОУ )\дети группа\воскресники\DSCF06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57950" y="1000108"/>
            <a:ext cx="2428892" cy="18573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4" descr="C:\Documents and Settings\1\Мои документы\Фотографии МДОУ )\дети группа\воскресники\DSCF063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176" y="4653136"/>
            <a:ext cx="2667019" cy="19288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6" descr="C:\Documents and Settings\1\Мои документы\Фотографии МДОУ )\дети группа\воскресники\DSCF072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86116" y="1000108"/>
            <a:ext cx="2643206" cy="18573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5" descr="C:\Documents and Settings\1\Мои документы\Фотографии МДОУ )\дети группа\воскресники\DSCF063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14678" y="4714884"/>
            <a:ext cx="2571768" cy="19288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8" name="Picture 2" descr="20151215_10195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9512" y="4581128"/>
            <a:ext cx="2808311" cy="19442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357158" y="214290"/>
            <a:ext cx="8286808" cy="500066"/>
          </a:xfrm>
        </p:spPr>
        <p:txBody>
          <a:bodyPr>
            <a:noAutofit/>
          </a:bodyPr>
          <a:lstStyle/>
          <a:p>
            <a:pPr algn="ctr"/>
            <a:r>
              <a:rPr lang="ru-RU" sz="32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tx2">
                    <a:lumMod val="75000"/>
                  </a:schemeClr>
                </a:solidFill>
                <a:effectLst>
                  <a:prstShdw prst="shdw13" dist="53882" dir="13500000">
                    <a:srgbClr val="868686">
                      <a:alpha val="50000"/>
                    </a:srgbClr>
                  </a:prstShdw>
                </a:effectLst>
                <a:latin typeface="Arial Black"/>
              </a:rPr>
              <a:t/>
            </a:r>
            <a:br>
              <a:rPr lang="ru-RU" sz="32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tx2">
                    <a:lumMod val="75000"/>
                  </a:schemeClr>
                </a:solidFill>
                <a:effectLst>
                  <a:prstShdw prst="shdw13" dist="53882" dir="13500000">
                    <a:srgbClr val="868686">
                      <a:alpha val="50000"/>
                    </a:srgbClr>
                  </a:prstShdw>
                </a:effectLst>
                <a:latin typeface="Arial Black"/>
              </a:rPr>
            </a:br>
            <a:r>
              <a:rPr lang="ru-RU" sz="24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AB212E"/>
                </a:solidFill>
                <a:effectLst>
                  <a:prstShdw prst="shdw13" dist="53882" dir="13500000">
                    <a:srgbClr val="868686">
                      <a:alpha val="50000"/>
                    </a:srgbClr>
                  </a:prstShdw>
                </a:effectLst>
                <a:latin typeface="Arial Black"/>
              </a:rPr>
              <a:t> Дополнительные  образовательные услуги</a:t>
            </a:r>
            <a:endParaRPr lang="ru-RU" sz="240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AB212E"/>
              </a:solidFill>
              <a:effectLst>
                <a:outerShdw blurRad="50800" algn="tl" rotWithShape="0">
                  <a:srgbClr val="000000"/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ransition spd="med" advTm="1812">
    <p:wipe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366682" y="692697"/>
            <a:ext cx="2605118" cy="864096"/>
          </a:xfrm>
        </p:spPr>
        <p:txBody>
          <a:bodyPr/>
          <a:lstStyle/>
          <a:p>
            <a:pPr algn="ctr"/>
            <a:endParaRPr lang="ru-RU" sz="1400" b="1" dirty="0" smtClean="0">
              <a:solidFill>
                <a:schemeClr val="tx2">
                  <a:lumMod val="75000"/>
                </a:schemeClr>
              </a:solidFill>
              <a:latin typeface="Arial Black" pitchFamily="34" charset="0"/>
            </a:endParaRPr>
          </a:p>
          <a:p>
            <a:pPr algn="ctr"/>
            <a:r>
              <a:rPr lang="ru-RU" dirty="0" smtClean="0">
                <a:latin typeface="Arial Black" pitchFamily="34" charset="0"/>
              </a:rPr>
              <a:t>Техническая направленность</a:t>
            </a:r>
          </a:p>
        </p:txBody>
      </p:sp>
      <p:sp>
        <p:nvSpPr>
          <p:cNvPr id="6" name="Текст 2"/>
          <p:cNvSpPr txBox="1">
            <a:spLocks/>
          </p:cNvSpPr>
          <p:nvPr/>
        </p:nvSpPr>
        <p:spPr>
          <a:xfrm>
            <a:off x="251520" y="1916832"/>
            <a:ext cx="2605118" cy="1867841"/>
          </a:xfrm>
          <a:prstGeom prst="rect">
            <a:avLst/>
          </a:prstGeom>
        </p:spPr>
        <p:txBody>
          <a:bodyPr vert="horz" lIns="64008" rIns="45720" bIns="45720" anchor="t">
            <a:normAutofit/>
          </a:bodyPr>
          <a:lstStyle>
            <a:lvl1pPr marL="0" indent="0" algn="l" rtl="0" eaLnBrk="1" latinLnBrk="0" hangingPunct="1">
              <a:spcBef>
                <a:spcPts val="250"/>
              </a:spcBef>
              <a:buClr>
                <a:schemeClr val="accent3"/>
              </a:buClr>
              <a:buSzPct val="95000"/>
              <a:buFontTx/>
              <a:buNone/>
              <a:defRPr kumimoji="0"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400" b="1" dirty="0" smtClean="0">
              <a:solidFill>
                <a:schemeClr val="tx2">
                  <a:lumMod val="75000"/>
                </a:schemeClr>
              </a:solidFill>
              <a:latin typeface="Arial Black" pitchFamily="34" charset="0"/>
            </a:endParaRPr>
          </a:p>
          <a:p>
            <a:pPr algn="ctr"/>
            <a:endParaRPr lang="ru-RU" sz="1400" b="1" dirty="0" smtClean="0">
              <a:solidFill>
                <a:schemeClr val="tx2">
                  <a:lumMod val="75000"/>
                </a:schemeClr>
              </a:solidFill>
              <a:latin typeface="Arial Black" pitchFamily="34" charset="0"/>
            </a:endParaRPr>
          </a:p>
          <a:p>
            <a:pPr algn="ctr"/>
            <a:r>
              <a:rPr lang="ru-RU" sz="1600" b="1" dirty="0" smtClean="0">
                <a:solidFill>
                  <a:srgbClr val="C00000"/>
                </a:solidFill>
                <a:latin typeface="Arial Black" pitchFamily="34" charset="0"/>
              </a:rPr>
              <a:t>Дополнительная общеразвивающая программа </a:t>
            </a:r>
          </a:p>
          <a:p>
            <a:pPr algn="ctr"/>
            <a:r>
              <a:rPr lang="ru-RU" sz="1600" b="1" dirty="0" smtClean="0">
                <a:solidFill>
                  <a:srgbClr val="C00000"/>
                </a:solidFill>
                <a:latin typeface="Arial Black" pitchFamily="34" charset="0"/>
              </a:rPr>
              <a:t>«Робототехника в детском саду»</a:t>
            </a:r>
          </a:p>
          <a:p>
            <a:pPr algn="ctr"/>
            <a:endParaRPr lang="ru-RU" dirty="0" smtClean="0">
              <a:latin typeface="Arial Black" pitchFamily="34" charset="0"/>
            </a:endParaRP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 rot="386579">
            <a:off x="194711" y="4044205"/>
            <a:ext cx="4172209" cy="1077223"/>
          </a:xfrm>
          <a:prstGeom prst="rect">
            <a:avLst/>
          </a:prstGeom>
          <a:ln>
            <a:headEnd/>
            <a:tailEnd/>
          </a:ln>
          <a:effectLst>
            <a:softEdge rad="317500"/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Кружок</a:t>
            </a:r>
          </a:p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«Робототехника» 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1027" name="Picture 3" descr="D:\Мои документы\ДОКУМЕНТЫ 2019-2020 УЧЕБНЫЙ ГОД\Платные услуги\навигатор\1робототехника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93" r="10893"/>
          <a:stretch>
            <a:fillRect/>
          </a:stretch>
        </p:blipFill>
        <p:spPr bwMode="auto">
          <a:xfrm rot="420000">
            <a:off x="3448229" y="1621311"/>
            <a:ext cx="4618807" cy="3111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331640" y="5085184"/>
            <a:ext cx="7308304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C00000"/>
                </a:solidFill>
              </a:rPr>
              <a:t> </a:t>
            </a:r>
          </a:p>
          <a:p>
            <a:pPr algn="ctr"/>
            <a:r>
              <a:rPr lang="ru-RU" sz="1600" b="1" dirty="0">
                <a:solidFill>
                  <a:schemeClr val="tx2">
                    <a:lumMod val="75000"/>
                  </a:schemeClr>
                </a:solidFill>
              </a:rPr>
              <a:t>Занятия по робототехнике представляют собой творческий процесс, </a:t>
            </a:r>
            <a:endParaRPr lang="ru-RU" sz="16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</a:rPr>
              <a:t>в 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</a:rPr>
              <a:t>рамках которого ребенку удается создать собственный продукт – робота. Малыши работают со специальными конструкторами, создавая фигуры и машины, используя подсказки педагога и собственную фантазию. </a:t>
            </a:r>
          </a:p>
        </p:txBody>
      </p:sp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357158" y="214290"/>
            <a:ext cx="8286808" cy="500066"/>
          </a:xfrm>
        </p:spPr>
        <p:txBody>
          <a:bodyPr>
            <a:noAutofit/>
          </a:bodyPr>
          <a:lstStyle/>
          <a:p>
            <a:pPr algn="ctr"/>
            <a:r>
              <a:rPr lang="ru-RU" sz="32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tx2">
                    <a:lumMod val="75000"/>
                  </a:schemeClr>
                </a:solidFill>
                <a:effectLst>
                  <a:prstShdw prst="shdw13" dist="53882" dir="13500000">
                    <a:srgbClr val="868686">
                      <a:alpha val="50000"/>
                    </a:srgbClr>
                  </a:prstShdw>
                </a:effectLst>
                <a:latin typeface="Arial Black"/>
              </a:rPr>
              <a:t/>
            </a:r>
            <a:br>
              <a:rPr lang="ru-RU" sz="32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tx2">
                    <a:lumMod val="75000"/>
                  </a:schemeClr>
                </a:solidFill>
                <a:effectLst>
                  <a:prstShdw prst="shdw13" dist="53882" dir="13500000">
                    <a:srgbClr val="868686">
                      <a:alpha val="50000"/>
                    </a:srgbClr>
                  </a:prstShdw>
                </a:effectLst>
                <a:latin typeface="Arial Black"/>
              </a:rPr>
            </a:br>
            <a:r>
              <a:rPr lang="ru-RU" sz="24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AB212E"/>
                </a:solidFill>
                <a:effectLst>
                  <a:prstShdw prst="shdw13" dist="53882" dir="13500000">
                    <a:srgbClr val="868686">
                      <a:alpha val="50000"/>
                    </a:srgbClr>
                  </a:prstShdw>
                </a:effectLst>
                <a:latin typeface="Arial Black"/>
              </a:rPr>
              <a:t> Дополнительные  образовательные услуги</a:t>
            </a:r>
            <a:endParaRPr lang="ru-RU" sz="240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AB212E"/>
              </a:solidFill>
              <a:effectLst>
                <a:outerShdw blurRad="50800" algn="tl" rotWithShape="0">
                  <a:srgbClr val="000000"/>
                </a:outerShdw>
              </a:effectLst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4695335"/>
      </p:ext>
    </p:extLst>
  </p:cSld>
  <p:clrMapOvr>
    <a:masterClrMapping/>
  </p:clrMapOvr>
  <p:transition spd="med" advTm="989">
    <p:wipe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366682" y="692697"/>
            <a:ext cx="2605118" cy="864096"/>
          </a:xfrm>
        </p:spPr>
        <p:txBody>
          <a:bodyPr/>
          <a:lstStyle/>
          <a:p>
            <a:pPr algn="ctr"/>
            <a:endParaRPr lang="ru-RU" sz="1400" b="1" dirty="0" smtClean="0">
              <a:solidFill>
                <a:schemeClr val="tx2">
                  <a:lumMod val="75000"/>
                </a:schemeClr>
              </a:solidFill>
              <a:latin typeface="Arial Black" pitchFamily="34" charset="0"/>
            </a:endParaRPr>
          </a:p>
          <a:p>
            <a:pPr algn="ctr"/>
            <a:r>
              <a:rPr lang="ru-RU" dirty="0" smtClean="0">
                <a:latin typeface="Arial Black" pitchFamily="34" charset="0"/>
              </a:rPr>
              <a:t>Техническая направленность</a:t>
            </a:r>
          </a:p>
        </p:txBody>
      </p:sp>
      <p:sp>
        <p:nvSpPr>
          <p:cNvPr id="6" name="Текст 2"/>
          <p:cNvSpPr txBox="1">
            <a:spLocks/>
          </p:cNvSpPr>
          <p:nvPr/>
        </p:nvSpPr>
        <p:spPr>
          <a:xfrm>
            <a:off x="366682" y="1556792"/>
            <a:ext cx="2605118" cy="1867841"/>
          </a:xfrm>
          <a:prstGeom prst="rect">
            <a:avLst/>
          </a:prstGeom>
        </p:spPr>
        <p:txBody>
          <a:bodyPr vert="horz" lIns="64008" rIns="45720" bIns="45720" anchor="t">
            <a:normAutofit lnSpcReduction="10000"/>
          </a:bodyPr>
          <a:lstStyle>
            <a:lvl1pPr marL="0" indent="0" algn="l" rtl="0" eaLnBrk="1" latinLnBrk="0" hangingPunct="1">
              <a:spcBef>
                <a:spcPts val="250"/>
              </a:spcBef>
              <a:buClr>
                <a:schemeClr val="accent3"/>
              </a:buClr>
              <a:buSzPct val="95000"/>
              <a:buFontTx/>
              <a:buNone/>
              <a:defRPr kumimoji="0"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600" b="1" dirty="0" smtClean="0">
              <a:solidFill>
                <a:srgbClr val="C00000"/>
              </a:solidFill>
              <a:latin typeface="Arial Black" pitchFamily="34" charset="0"/>
            </a:endParaRPr>
          </a:p>
          <a:p>
            <a:pPr algn="ctr"/>
            <a:endParaRPr lang="ru-RU" sz="1600" b="1" dirty="0" smtClean="0">
              <a:solidFill>
                <a:srgbClr val="C00000"/>
              </a:solidFill>
              <a:latin typeface="Arial Black" pitchFamily="34" charset="0"/>
            </a:endParaRPr>
          </a:p>
          <a:p>
            <a:pPr algn="ctr"/>
            <a:r>
              <a:rPr lang="ru-RU" sz="1600" b="1" dirty="0" smtClean="0">
                <a:solidFill>
                  <a:srgbClr val="C00000"/>
                </a:solidFill>
                <a:latin typeface="Arial Black" pitchFamily="34" charset="0"/>
              </a:rPr>
              <a:t>Дополнительная общеразвивающая программа </a:t>
            </a:r>
          </a:p>
          <a:p>
            <a:pPr algn="ctr"/>
            <a:r>
              <a:rPr lang="ru-RU" sz="1600" b="1" dirty="0" smtClean="0">
                <a:solidFill>
                  <a:srgbClr val="C00000"/>
                </a:solidFill>
                <a:latin typeface="Arial Black" pitchFamily="34" charset="0"/>
              </a:rPr>
              <a:t>«</a:t>
            </a:r>
            <a:r>
              <a:rPr lang="ru-RU" sz="1600" b="1" dirty="0" err="1" smtClean="0">
                <a:solidFill>
                  <a:srgbClr val="C00000"/>
                </a:solidFill>
                <a:latin typeface="Arial Black" pitchFamily="34" charset="0"/>
              </a:rPr>
              <a:t>Мультстудия</a:t>
            </a:r>
            <a:r>
              <a:rPr lang="ru-RU" sz="1600" b="1" dirty="0" smtClean="0">
                <a:solidFill>
                  <a:srgbClr val="C00000"/>
                </a:solidFill>
                <a:latin typeface="Arial Black" pitchFamily="34" charset="0"/>
              </a:rPr>
              <a:t> в детском саду»</a:t>
            </a:r>
          </a:p>
          <a:p>
            <a:pPr algn="ctr"/>
            <a:endParaRPr lang="ru-RU" dirty="0" smtClean="0">
              <a:latin typeface="Arial Black" pitchFamily="34" charset="0"/>
            </a:endParaRP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 rot="386579">
            <a:off x="2029716" y="5377228"/>
            <a:ext cx="6626981" cy="1077223"/>
          </a:xfrm>
          <a:prstGeom prst="rect">
            <a:avLst/>
          </a:prstGeom>
          <a:ln>
            <a:headEnd/>
            <a:tailEnd/>
          </a:ln>
          <a:effectLst>
            <a:softEdge rad="317500"/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Кружок</a:t>
            </a:r>
          </a:p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«</a:t>
            </a:r>
            <a:r>
              <a:rPr lang="ru-RU" sz="2800" b="1" dirty="0" err="1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Мультстудия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» 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2050" name="Picture 2" descr="D:\Мои документы\фотографии\2019\семинар 10.12 робототехника\IMG-0db03affa497ea08f74b92588b8efb85-V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082" b="18082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37093" y="3645024"/>
            <a:ext cx="2864296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tx2">
                    <a:lumMod val="75000"/>
                  </a:schemeClr>
                </a:solidFill>
              </a:rPr>
              <a:t>Создание мультфильмов в традиционных техниках мультипликации (рисованная, пластилиновая, кукольная, плоская, объемная)  от А до Я: написание сценариев, съемка,  монтаж видео, озвучивание мультфильмов</a:t>
            </a:r>
          </a:p>
        </p:txBody>
      </p:sp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357158" y="214290"/>
            <a:ext cx="8286808" cy="500066"/>
          </a:xfrm>
        </p:spPr>
        <p:txBody>
          <a:bodyPr>
            <a:noAutofit/>
          </a:bodyPr>
          <a:lstStyle/>
          <a:p>
            <a:pPr algn="ctr"/>
            <a:r>
              <a:rPr lang="ru-RU" sz="32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tx2">
                    <a:lumMod val="75000"/>
                  </a:schemeClr>
                </a:solidFill>
                <a:effectLst>
                  <a:prstShdw prst="shdw13" dist="53882" dir="13500000">
                    <a:srgbClr val="868686">
                      <a:alpha val="50000"/>
                    </a:srgbClr>
                  </a:prstShdw>
                </a:effectLst>
                <a:latin typeface="Arial Black"/>
              </a:rPr>
              <a:t/>
            </a:r>
            <a:br>
              <a:rPr lang="ru-RU" sz="32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tx2">
                    <a:lumMod val="75000"/>
                  </a:schemeClr>
                </a:solidFill>
                <a:effectLst>
                  <a:prstShdw prst="shdw13" dist="53882" dir="13500000">
                    <a:srgbClr val="868686">
                      <a:alpha val="50000"/>
                    </a:srgbClr>
                  </a:prstShdw>
                </a:effectLst>
                <a:latin typeface="Arial Black"/>
              </a:rPr>
            </a:br>
            <a:r>
              <a:rPr lang="ru-RU" sz="24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AB212E"/>
                </a:solidFill>
                <a:effectLst>
                  <a:prstShdw prst="shdw13" dist="53882" dir="13500000">
                    <a:srgbClr val="868686">
                      <a:alpha val="50000"/>
                    </a:srgbClr>
                  </a:prstShdw>
                </a:effectLst>
                <a:latin typeface="Arial Black"/>
              </a:rPr>
              <a:t> Дополнительные  образовательные услуги</a:t>
            </a:r>
            <a:endParaRPr lang="ru-RU" sz="240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AB212E"/>
              </a:solidFill>
              <a:effectLst>
                <a:outerShdw blurRad="50800" algn="tl" rotWithShape="0">
                  <a:srgbClr val="000000"/>
                </a:outerShdw>
              </a:effectLst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7801625"/>
      </p:ext>
    </p:extLst>
  </p:cSld>
  <p:clrMapOvr>
    <a:masterClrMapping/>
  </p:clrMapOvr>
  <p:transition spd="med" advTm="1199">
    <p:wipe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документы мбдоу\АРХИВ\фото\сотрудники мдоу\бордюгова и.а\для печати\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9781915">
            <a:off x="530494" y="1105124"/>
            <a:ext cx="2395315" cy="17544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95536" y="4581128"/>
            <a:ext cx="8352928" cy="1556792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buNone/>
            </a:pPr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Всем желаем  больших творческих успехов!</a:t>
            </a:r>
            <a:endParaRPr lang="ru-RU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27" name="Picture 3" descr="F:\документы мбдоу\АРХИВ\фото\сотрудники мдоу\бордюгова и.а\для печати\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2" y="188640"/>
            <a:ext cx="2375496" cy="15830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F:\документы мбдоу\АРХИВ\фото\сотрудники мдоу\Большаковка И.Н\Копия Save000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82948">
            <a:off x="6159113" y="1282565"/>
            <a:ext cx="2520280" cy="1829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9" name="Picture 5" descr="F:\документы мбдоу\АРХИВ\фото\сотрудники мдоу\козлова О.Б\IMG_467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19672" y="2564904"/>
            <a:ext cx="2616291" cy="1800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0" name="Picture 6" descr="F:\документы мбдоу\АРХИВ\фото\сотрудники мдоу\кудряшова л.и\DSC_453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0" y="2564904"/>
            <a:ext cx="2602086" cy="17281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 advTm="2705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Выгнутая вправо стрелка 19"/>
          <p:cNvSpPr/>
          <p:nvPr/>
        </p:nvSpPr>
        <p:spPr>
          <a:xfrm>
            <a:off x="5508104" y="1124744"/>
            <a:ext cx="1721922" cy="3600400"/>
          </a:xfrm>
          <a:prstGeom prst="curvedLeftArrow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9" name="Выгнутая влево стрелка 18"/>
          <p:cNvSpPr/>
          <p:nvPr/>
        </p:nvSpPr>
        <p:spPr>
          <a:xfrm>
            <a:off x="1547664" y="1052736"/>
            <a:ext cx="1728192" cy="3600400"/>
          </a:xfrm>
          <a:prstGeom prst="curvedRightArrow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9938" name="WordArt 2"/>
          <p:cNvSpPr>
            <a:spLocks noChangeArrowheads="1" noChangeShapeType="1" noTextEdit="1"/>
          </p:cNvSpPr>
          <p:nvPr/>
        </p:nvSpPr>
        <p:spPr bwMode="auto">
          <a:xfrm>
            <a:off x="2771800" y="404664"/>
            <a:ext cx="3490912" cy="414226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none" fromWordArt="1">
            <a:prstTxWarp prst="textPlain">
              <a:avLst>
                <a:gd name="adj" fmla="val 50569"/>
              </a:avLst>
            </a:prstTxWarp>
          </a:bodyPr>
          <a:lstStyle/>
          <a:p>
            <a:pPr algn="ctr" rtl="0"/>
            <a:endParaRPr lang="ru-RU" sz="3600" b="1" kern="10" spc="0" dirty="0" smtClean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E5B8B7"/>
              </a:solidFill>
              <a:effectLst>
                <a:prstShdw prst="shdw13" dist="53882" dir="13500000">
                  <a:srgbClr val="868686">
                    <a:alpha val="50000"/>
                  </a:srgbClr>
                </a:prstShdw>
              </a:effectLst>
              <a:latin typeface="Arial Black"/>
            </a:endParaRPr>
          </a:p>
          <a:p>
            <a:pPr algn="ctr" rtl="0"/>
            <a:endParaRPr lang="ru-RU" sz="3600" b="1" kern="10" spc="0" dirty="0" smtClean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E5B8B7"/>
              </a:solidFill>
              <a:effectLst>
                <a:prstShdw prst="shdw13" dist="53882" dir="13500000">
                  <a:srgbClr val="868686">
                    <a:alpha val="50000"/>
                  </a:srgbClr>
                </a:prstShdw>
              </a:effectLst>
              <a:latin typeface="Arial Black"/>
            </a:endParaRPr>
          </a:p>
          <a:p>
            <a:pPr algn="ctr" rtl="0"/>
            <a:endParaRPr lang="ru-RU" sz="3600" b="1" kern="10" dirty="0" smtClean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E5B8B7"/>
              </a:solidFill>
              <a:effectLst>
                <a:prstShdw prst="shdw13" dist="53882" dir="13500000">
                  <a:srgbClr val="868686">
                    <a:alpha val="50000"/>
                  </a:srgbClr>
                </a:prstShdw>
              </a:effectLst>
              <a:latin typeface="Arial Black"/>
            </a:endParaRPr>
          </a:p>
          <a:p>
            <a:pPr algn="ctr" rtl="0"/>
            <a:endParaRPr lang="ru-RU" sz="3600" b="1" kern="10" dirty="0" smtClean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chemeClr val="tx2">
                  <a:lumMod val="75000"/>
                </a:schemeClr>
              </a:solidFill>
              <a:effectLst>
                <a:prstShdw prst="shdw13" dist="53882" dir="13500000">
                  <a:srgbClr val="868686">
                    <a:alpha val="50000"/>
                  </a:srgbClr>
                </a:prstShdw>
              </a:effectLst>
              <a:latin typeface="Arial Black"/>
            </a:endParaRPr>
          </a:p>
          <a:p>
            <a:pPr algn="ctr" rtl="0"/>
            <a:r>
              <a:rPr lang="ru-RU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tx2">
                    <a:lumMod val="75000"/>
                  </a:schemeClr>
                </a:solidFill>
                <a:effectLst>
                  <a:prstShdw prst="shdw13" dist="53882" dir="13500000">
                    <a:srgbClr val="868686">
                      <a:alpha val="50000"/>
                    </a:srgbClr>
                  </a:prstShdw>
                </a:effectLst>
                <a:latin typeface="Arial Black"/>
              </a:rPr>
              <a:t>Платные</a:t>
            </a:r>
            <a:r>
              <a:rPr lang="ru-RU" sz="3600" b="1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tx2">
                    <a:lumMod val="75000"/>
                  </a:schemeClr>
                </a:solidFill>
                <a:effectLst>
                  <a:prstShdw prst="shdw13" dist="53882" dir="13500000">
                    <a:srgbClr val="868686">
                      <a:alpha val="50000"/>
                    </a:srgbClr>
                  </a:prstShdw>
                </a:effectLst>
                <a:latin typeface="Arial Black"/>
              </a:rPr>
              <a:t> </a:t>
            </a:r>
          </a:p>
          <a:p>
            <a:pPr algn="ctr" rtl="0"/>
            <a:r>
              <a:rPr lang="ru-RU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tx2">
                    <a:lumMod val="75000"/>
                  </a:schemeClr>
                </a:solidFill>
                <a:effectLst>
                  <a:prstShdw prst="shdw13" dist="53882" dir="13500000">
                    <a:srgbClr val="868686">
                      <a:alpha val="50000"/>
                    </a:srgbClr>
                  </a:prstShdw>
                </a:effectLst>
                <a:latin typeface="Arial Black"/>
              </a:rPr>
              <a:t>дополнительные</a:t>
            </a:r>
            <a:endParaRPr lang="ru-RU" sz="3600" b="1" kern="10" spc="0" dirty="0" smtClean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chemeClr val="tx2">
                  <a:lumMod val="75000"/>
                </a:schemeClr>
              </a:solidFill>
              <a:effectLst>
                <a:prstShdw prst="shdw13" dist="53882" dir="13500000">
                  <a:srgbClr val="868686">
                    <a:alpha val="50000"/>
                  </a:srgbClr>
                </a:prstShdw>
              </a:effectLst>
              <a:latin typeface="Arial Black"/>
            </a:endParaRPr>
          </a:p>
          <a:p>
            <a:pPr algn="ctr" rtl="0"/>
            <a:r>
              <a:rPr lang="ru-RU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tx2">
                    <a:lumMod val="75000"/>
                  </a:schemeClr>
                </a:solidFill>
                <a:effectLst>
                  <a:prstShdw prst="shdw13" dist="53882" dir="13500000">
                    <a:srgbClr val="868686">
                      <a:alpha val="50000"/>
                    </a:srgbClr>
                  </a:prstShdw>
                </a:effectLst>
                <a:latin typeface="Arial Black"/>
              </a:rPr>
              <a:t>образовательные</a:t>
            </a:r>
            <a:endParaRPr lang="ru-RU" sz="3600" kern="10" spc="0" dirty="0" smtClean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chemeClr val="tx2">
                  <a:lumMod val="75000"/>
                </a:schemeClr>
              </a:solidFill>
              <a:effectLst>
                <a:prstShdw prst="shdw13" dist="53882" dir="13500000">
                  <a:srgbClr val="868686">
                    <a:alpha val="50000"/>
                  </a:srgbClr>
                </a:prstShdw>
              </a:effectLst>
              <a:latin typeface="Arial Black"/>
            </a:endParaRPr>
          </a:p>
          <a:p>
            <a:pPr algn="ctr" rtl="0"/>
            <a:r>
              <a:rPr lang="ru-RU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tx2">
                    <a:lumMod val="75000"/>
                  </a:schemeClr>
                </a:solidFill>
                <a:effectLst>
                  <a:prstShdw prst="shdw13" dist="53882" dir="13500000">
                    <a:srgbClr val="868686">
                      <a:alpha val="50000"/>
                    </a:srgbClr>
                  </a:prstShdw>
                </a:effectLst>
                <a:latin typeface="Arial Black"/>
              </a:rPr>
              <a:t>услуги</a:t>
            </a:r>
            <a:endParaRPr lang="ru-RU" sz="3600" kern="10" spc="0" dirty="0" smtClean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chemeClr val="tx2">
                  <a:lumMod val="75000"/>
                </a:schemeClr>
              </a:solidFill>
              <a:effectLst>
                <a:prstShdw prst="shdw13" dist="53882" dir="13500000">
                  <a:srgbClr val="868686">
                    <a:alpha val="50000"/>
                  </a:srgbClr>
                </a:prstShdw>
              </a:effectLst>
              <a:latin typeface="Arial Black"/>
            </a:endParaRPr>
          </a:p>
          <a:p>
            <a:pPr algn="ctr" rtl="0"/>
            <a:r>
              <a:rPr lang="ru-RU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E5B8B7"/>
                </a:solidFill>
                <a:effectLst>
                  <a:prstShdw prst="shdw13" dist="53882" dir="13500000">
                    <a:srgbClr val="868686">
                      <a:alpha val="50000"/>
                    </a:srgbClr>
                  </a:prstShdw>
                </a:effectLst>
                <a:latin typeface="Arial Black"/>
              </a:rPr>
              <a:t> </a:t>
            </a: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1691680" y="4221088"/>
            <a:ext cx="5544615" cy="2448272"/>
          </a:xfrm>
          <a:prstGeom prst="rect">
            <a:avLst/>
          </a:prstGeom>
          <a:solidFill>
            <a:schemeClr val="bg1"/>
          </a:solidFill>
          <a:ln w="2857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ts val="1000"/>
              </a:spcAft>
            </a:pPr>
            <a:r>
              <a:rPr lang="ru-RU" dirty="0" smtClean="0">
                <a:ln>
                  <a:solidFill>
                    <a:srgbClr val="C00000"/>
                  </a:solidFill>
                </a:ln>
                <a:solidFill>
                  <a:schemeClr val="tx2">
                    <a:lumMod val="75000"/>
                  </a:schemeClr>
                </a:solidFill>
              </a:rPr>
              <a:t>Социально-педагогическая направленность</a:t>
            </a:r>
          </a:p>
          <a:p>
            <a:pPr algn="ctr" fontAlgn="base">
              <a:spcBef>
                <a:spcPct val="0"/>
              </a:spcBef>
              <a:spcAft>
                <a:spcPts val="1000"/>
              </a:spcAft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Кружок «Умники и умницы»</a:t>
            </a:r>
          </a:p>
          <a:p>
            <a:pPr algn="ctr" fontAlgn="base">
              <a:spcBef>
                <a:spcPct val="0"/>
              </a:spcBef>
              <a:spcAft>
                <a:spcPts val="1000"/>
              </a:spcAft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Кружок «Будущий первоклассник»</a:t>
            </a:r>
          </a:p>
          <a:p>
            <a:pPr algn="ctr" fontAlgn="base">
              <a:spcBef>
                <a:spcPct val="0"/>
              </a:spcBef>
              <a:spcAft>
                <a:spcPts val="1000"/>
              </a:spcAft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Кружок «Раз ступенька, два ступенька»</a:t>
            </a:r>
          </a:p>
          <a:p>
            <a:pPr algn="ctr" fontAlgn="base">
              <a:spcBef>
                <a:spcPct val="0"/>
              </a:spcBef>
              <a:spcAft>
                <a:spcPts val="1000"/>
              </a:spcAft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Кружок «Английский язык в детском саду»</a:t>
            </a:r>
          </a:p>
          <a:p>
            <a:pPr algn="ctr" fontAlgn="base">
              <a:spcBef>
                <a:spcPct val="0"/>
              </a:spcBef>
              <a:spcAft>
                <a:spcPts val="1000"/>
              </a:spcAft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Кружок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«Шахматная азбука»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  <a:p>
            <a:pPr algn="ctr" fontAlgn="base">
              <a:spcBef>
                <a:spcPct val="0"/>
              </a:spcBef>
              <a:spcAft>
                <a:spcPts val="1000"/>
              </a:spcAft>
            </a:pPr>
            <a:endParaRPr lang="ru-RU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 fontAlgn="base">
              <a:spcBef>
                <a:spcPct val="0"/>
              </a:spcBef>
              <a:spcAft>
                <a:spcPts val="1000"/>
              </a:spcAft>
            </a:pPr>
            <a:endParaRPr lang="ru-RU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 fontAlgn="base">
              <a:spcBef>
                <a:spcPct val="0"/>
              </a:spcBef>
              <a:spcAft>
                <a:spcPts val="1000"/>
              </a:spcAft>
            </a:pPr>
            <a:endParaRPr lang="ru-RU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323528" y="692696"/>
            <a:ext cx="2160240" cy="1944216"/>
          </a:xfrm>
          <a:prstGeom prst="rect">
            <a:avLst/>
          </a:prstGeom>
          <a:solidFill>
            <a:schemeClr val="bg1"/>
          </a:solidFill>
          <a:ln w="28575">
            <a:solidFill>
              <a:schemeClr val="tx2">
                <a:lumMod val="60000"/>
                <a:lumOff val="40000"/>
              </a:schemeClr>
            </a:solidFill>
            <a:headEnd/>
            <a:tailEnd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ru-RU" dirty="0" smtClean="0">
                <a:ln>
                  <a:solidFill>
                    <a:srgbClr val="C00000"/>
                  </a:solidFill>
                </a:ln>
                <a:solidFill>
                  <a:schemeClr val="tx2">
                    <a:lumMod val="75000"/>
                  </a:schemeClr>
                </a:solidFill>
              </a:rPr>
              <a:t>Физкультурно-оздоровительная направленность</a:t>
            </a:r>
          </a:p>
          <a:p>
            <a:pPr algn="ctr">
              <a:buNone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Секция </a:t>
            </a:r>
          </a:p>
          <a:p>
            <a:pPr algn="ctr">
              <a:buNone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«Юный олимпиец»</a:t>
            </a:r>
          </a:p>
          <a:p>
            <a:pPr algn="ctr">
              <a:buNone/>
            </a:pPr>
            <a:endParaRPr lang="ru-RU" sz="8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>
              <a:buNone/>
            </a:pPr>
            <a:endParaRPr lang="ru-RU" sz="800" b="1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500034" y="3286124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ts val="1000"/>
              </a:spcAft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25" name="Text Box 4"/>
          <p:cNvSpPr txBox="1">
            <a:spLocks noChangeArrowheads="1"/>
          </p:cNvSpPr>
          <p:nvPr/>
        </p:nvSpPr>
        <p:spPr bwMode="auto">
          <a:xfrm>
            <a:off x="6444208" y="692696"/>
            <a:ext cx="2376264" cy="2304256"/>
          </a:xfrm>
          <a:prstGeom prst="rect">
            <a:avLst/>
          </a:prstGeom>
          <a:solidFill>
            <a:schemeClr val="bg1"/>
          </a:solidFill>
          <a:ln w="2857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ru-RU" dirty="0" smtClean="0">
                <a:ln>
                  <a:solidFill>
                    <a:srgbClr val="C00000"/>
                  </a:solidFill>
                </a:ln>
                <a:solidFill>
                  <a:schemeClr val="tx2">
                    <a:lumMod val="75000"/>
                  </a:schemeClr>
                </a:solidFill>
              </a:rPr>
              <a:t>Художественно-эстетическая направленность</a:t>
            </a:r>
          </a:p>
          <a:p>
            <a:pPr algn="ctr"/>
            <a:endParaRPr lang="ru-RU" dirty="0" smtClean="0">
              <a:ln>
                <a:solidFill>
                  <a:srgbClr val="C00000"/>
                </a:solidFill>
              </a:ln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Хореографический кружок «Гармония»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2790631" y="360040"/>
            <a:ext cx="3453249" cy="1484784"/>
          </a:xfrm>
          <a:prstGeom prst="rect">
            <a:avLst/>
          </a:prstGeom>
          <a:solidFill>
            <a:schemeClr val="bg1"/>
          </a:solidFill>
          <a:ln w="2857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ts val="1000"/>
              </a:spcAft>
            </a:pPr>
            <a:r>
              <a:rPr lang="ru-RU" dirty="0" smtClean="0">
                <a:ln>
                  <a:solidFill>
                    <a:srgbClr val="C00000"/>
                  </a:solidFill>
                </a:ln>
                <a:solidFill>
                  <a:schemeClr val="tx2">
                    <a:lumMod val="75000"/>
                  </a:schemeClr>
                </a:solidFill>
              </a:rPr>
              <a:t>Техническая направленность</a:t>
            </a:r>
          </a:p>
          <a:p>
            <a:pPr algn="ctr" fontAlgn="base">
              <a:spcBef>
                <a:spcPct val="0"/>
              </a:spcBef>
              <a:spcAft>
                <a:spcPts val="1000"/>
              </a:spcAft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Кружок «Робототехника»</a:t>
            </a:r>
          </a:p>
          <a:p>
            <a:pPr algn="ctr" fontAlgn="base">
              <a:spcBef>
                <a:spcPct val="0"/>
              </a:spcBef>
              <a:spcAft>
                <a:spcPts val="1000"/>
              </a:spcAft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Кружок «</a:t>
            </a:r>
            <a:r>
              <a:rPr lang="ru-RU" b="1" dirty="0" err="1" smtClean="0">
                <a:solidFill>
                  <a:schemeClr val="tx2">
                    <a:lumMod val="75000"/>
                  </a:schemeClr>
                </a:solidFill>
              </a:rPr>
              <a:t>Мультстудия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»</a:t>
            </a:r>
          </a:p>
          <a:p>
            <a:pPr algn="ctr" fontAlgn="base">
              <a:spcBef>
                <a:spcPct val="0"/>
              </a:spcBef>
              <a:spcAft>
                <a:spcPts val="1000"/>
              </a:spcAft>
            </a:pPr>
            <a:endParaRPr lang="ru-RU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 fontAlgn="base">
              <a:spcBef>
                <a:spcPct val="0"/>
              </a:spcBef>
              <a:spcAft>
                <a:spcPts val="1000"/>
              </a:spcAft>
            </a:pPr>
            <a:endParaRPr lang="ru-RU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 fontAlgn="base">
              <a:spcBef>
                <a:spcPct val="0"/>
              </a:spcBef>
              <a:spcAft>
                <a:spcPts val="1000"/>
              </a:spcAft>
            </a:pPr>
            <a:endParaRPr lang="ru-RU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 advTm="1711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IMG_347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1" y="3332030"/>
            <a:ext cx="4068928" cy="3228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0" name="Picture 2" descr="DSC0698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1839" y="228362"/>
            <a:ext cx="3741926" cy="2808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 descr="DSC0696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3717032"/>
            <a:ext cx="3738541" cy="27984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2" name="Picture 4" descr="IMG_552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4586" y="202960"/>
            <a:ext cx="4248472" cy="31779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 advTm="1570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Мои документы\фотографии\фото 2018\среда на приемке\IMG_448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2210" y="260648"/>
            <a:ext cx="4224299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 descr="D:\Мои документы\фотографии\фото 2018\среда на приемке\IMG_450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13" r="3177"/>
          <a:stretch/>
        </p:blipFill>
        <p:spPr bwMode="auto">
          <a:xfrm>
            <a:off x="530149" y="2852936"/>
            <a:ext cx="4047257" cy="3715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 descr="DSC0700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11960" y="3789040"/>
            <a:ext cx="3384798" cy="25877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2" descr="IMG_653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7584" y="476672"/>
            <a:ext cx="2826890" cy="19875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73357342"/>
      </p:ext>
    </p:extLst>
  </p:cSld>
  <p:clrMapOvr>
    <a:masterClrMapping/>
  </p:clrMapOvr>
  <p:transition spd="med" advTm="1884"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251520" y="1124744"/>
            <a:ext cx="2781304" cy="2857520"/>
          </a:xfrm>
        </p:spPr>
        <p:txBody>
          <a:bodyPr>
            <a:normAutofit/>
          </a:bodyPr>
          <a:lstStyle/>
          <a:p>
            <a:pPr algn="ctr"/>
            <a:endParaRPr lang="ru-RU" sz="1800" dirty="0" smtClean="0">
              <a:solidFill>
                <a:srgbClr val="AB212E"/>
              </a:solidFill>
              <a:latin typeface="Arial Black" pitchFamily="34" charset="0"/>
            </a:endParaRPr>
          </a:p>
          <a:p>
            <a:pPr algn="ctr"/>
            <a:r>
              <a:rPr lang="ru-RU" sz="1800" dirty="0" smtClean="0">
                <a:solidFill>
                  <a:srgbClr val="AB212E"/>
                </a:solidFill>
                <a:latin typeface="Arial Black" pitchFamily="34" charset="0"/>
              </a:rPr>
              <a:t>Дополнительная общеразвивающая программа </a:t>
            </a:r>
          </a:p>
          <a:p>
            <a:pPr algn="ctr"/>
            <a:r>
              <a:rPr lang="ru-RU" sz="1800" dirty="0" smtClean="0">
                <a:solidFill>
                  <a:srgbClr val="AB212E"/>
                </a:solidFill>
                <a:latin typeface="Arial Black" pitchFamily="34" charset="0"/>
              </a:rPr>
              <a:t>«</a:t>
            </a:r>
            <a:r>
              <a:rPr lang="ru-RU" sz="1800" dirty="0" err="1" smtClean="0">
                <a:solidFill>
                  <a:srgbClr val="AB212E"/>
                </a:solidFill>
                <a:latin typeface="Arial Black" pitchFamily="34" charset="0"/>
              </a:rPr>
              <a:t>Флорбол</a:t>
            </a:r>
            <a:r>
              <a:rPr lang="ru-RU" sz="1800" dirty="0" smtClean="0">
                <a:solidFill>
                  <a:srgbClr val="AB212E"/>
                </a:solidFill>
                <a:latin typeface="Arial Black" pitchFamily="34" charset="0"/>
              </a:rPr>
              <a:t> </a:t>
            </a:r>
          </a:p>
          <a:p>
            <a:pPr algn="ctr"/>
            <a:r>
              <a:rPr lang="ru-RU" sz="1800" dirty="0" smtClean="0">
                <a:solidFill>
                  <a:srgbClr val="AB212E"/>
                </a:solidFill>
                <a:latin typeface="Arial Black" pitchFamily="34" charset="0"/>
              </a:rPr>
              <a:t>для </a:t>
            </a:r>
          </a:p>
          <a:p>
            <a:pPr algn="ctr"/>
            <a:r>
              <a:rPr lang="ru-RU" sz="1800" dirty="0" smtClean="0">
                <a:solidFill>
                  <a:srgbClr val="AB212E"/>
                </a:solidFill>
                <a:latin typeface="Arial Black" pitchFamily="34" charset="0"/>
              </a:rPr>
              <a:t>малышей»</a:t>
            </a:r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357158" y="214290"/>
            <a:ext cx="6357982" cy="500066"/>
          </a:xfrm>
          <a:prstGeom prst="rect">
            <a:avLst/>
          </a:prstGeom>
        </p:spPr>
        <p:txBody>
          <a:bodyPr vert="horz" lIns="45720" tIns="45720" rIns="45720" bIns="45720" anchor="b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200" b="1" i="0" u="none" strike="noStrike" kern="1200" cap="none" spc="0" normalizeH="0" baseline="0" noProof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 rot="386579">
            <a:off x="3444332" y="5486141"/>
            <a:ext cx="4618651" cy="695913"/>
          </a:xfrm>
          <a:prstGeom prst="rect">
            <a:avLst/>
          </a:prstGeom>
          <a:ln>
            <a:headEnd/>
            <a:tailEnd/>
          </a:ln>
          <a:effectLst>
            <a:softEdge rad="317500"/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Спортивная секция </a:t>
            </a:r>
          </a:p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«Юные олимпийцы»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9218" name="Picture 2" descr="F:\оксана\18.09\собрание\собрание сентябрь 2013 год\спорт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3645024"/>
            <a:ext cx="3441171" cy="2580878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8" name="Picture 2" descr="D:\Картинки\спорт в доу\физо 2013\IMG_6208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3" cstate="print"/>
          <a:srcRect l="5942" r="5942"/>
          <a:stretch>
            <a:fillRect/>
          </a:stretch>
        </p:blipFill>
        <p:spPr bwMode="auto">
          <a:xfrm rot="420000">
            <a:off x="3265263" y="1200402"/>
            <a:ext cx="5073193" cy="39319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357158" y="214290"/>
            <a:ext cx="8286808" cy="500066"/>
          </a:xfrm>
        </p:spPr>
        <p:txBody>
          <a:bodyPr>
            <a:noAutofit/>
          </a:bodyPr>
          <a:lstStyle/>
          <a:p>
            <a:pPr algn="ctr"/>
            <a:r>
              <a:rPr lang="ru-RU" sz="32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tx2">
                    <a:lumMod val="75000"/>
                  </a:schemeClr>
                </a:solidFill>
                <a:effectLst>
                  <a:prstShdw prst="shdw13" dist="53882" dir="13500000">
                    <a:srgbClr val="868686">
                      <a:alpha val="50000"/>
                    </a:srgbClr>
                  </a:prstShdw>
                </a:effectLst>
                <a:latin typeface="Arial Black"/>
              </a:rPr>
              <a:t/>
            </a:r>
            <a:br>
              <a:rPr lang="ru-RU" sz="32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tx2">
                    <a:lumMod val="75000"/>
                  </a:schemeClr>
                </a:solidFill>
                <a:effectLst>
                  <a:prstShdw prst="shdw13" dist="53882" dir="13500000">
                    <a:srgbClr val="868686">
                      <a:alpha val="50000"/>
                    </a:srgbClr>
                  </a:prstShdw>
                </a:effectLst>
                <a:latin typeface="Arial Black"/>
              </a:rPr>
            </a:br>
            <a:r>
              <a:rPr lang="ru-RU" sz="24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AB212E"/>
                </a:solidFill>
                <a:effectLst>
                  <a:prstShdw prst="shdw13" dist="53882" dir="13500000">
                    <a:srgbClr val="868686">
                      <a:alpha val="50000"/>
                    </a:srgbClr>
                  </a:prstShdw>
                </a:effectLst>
                <a:latin typeface="Arial Black"/>
              </a:rPr>
              <a:t> Дополнительные  образовательные услуги</a:t>
            </a:r>
            <a:endParaRPr lang="ru-RU" sz="240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AB212E"/>
              </a:solidFill>
              <a:effectLst>
                <a:outerShdw blurRad="50800" algn="tl" rotWithShape="0">
                  <a:srgbClr val="000000"/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ransition spd="med" advTm="1695"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 descr="C:\Documents and Settings\1\Мои документы\фото МДОУ ЦРР\фото для доклада\физо\Копия Save000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71471" y="692696"/>
            <a:ext cx="3621775" cy="2607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AutoShape 4"/>
          <p:cNvSpPr>
            <a:spLocks noChangeArrowheads="1"/>
          </p:cNvSpPr>
          <p:nvPr/>
        </p:nvSpPr>
        <p:spPr bwMode="auto">
          <a:xfrm>
            <a:off x="4644008" y="620688"/>
            <a:ext cx="3357586" cy="2880320"/>
          </a:xfrm>
          <a:prstGeom prst="horizontalScroll">
            <a:avLst>
              <a:gd name="adj" fmla="val 12500"/>
            </a:avLst>
          </a:prstGeom>
          <a:solidFill>
            <a:srgbClr val="FFFFFF"/>
          </a:solidFill>
          <a:ln w="28575">
            <a:solidFill>
              <a:schemeClr val="accent1">
                <a:lumMod val="60000"/>
                <a:lumOff val="40000"/>
              </a:schemeClr>
            </a:solidFill>
            <a:round/>
            <a:headEnd/>
            <a:tailEnd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None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общее физическое развитие детей</a:t>
            </a:r>
          </a:p>
          <a:p>
            <a:pPr>
              <a:buNone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приобщение детей к спорту</a:t>
            </a:r>
          </a:p>
          <a:p>
            <a:pPr>
              <a:buNone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обеспечение дефицита двигательной активности</a:t>
            </a:r>
          </a:p>
        </p:txBody>
      </p:sp>
      <p:pic>
        <p:nvPicPr>
          <p:cNvPr id="6" name="Picture 2" descr="C:\Documents and Settings\1\Мои документы\Фотографии МДОУ )\физо\стадион\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717032"/>
            <a:ext cx="2651881" cy="2376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2" descr="C:\Documents and Settings\1\Мои документы\работа с родителями\собрания\сентябрь 2013 год\собрание сентябрь 2013 год\IMG_610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0152" y="4365104"/>
            <a:ext cx="2683608" cy="20127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5" descr="D:\Картинки\спорт в доу\физо 2013\IMG_626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03848" y="3434671"/>
            <a:ext cx="2537625" cy="20676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357158" y="214290"/>
            <a:ext cx="8286808" cy="500066"/>
          </a:xfrm>
        </p:spPr>
        <p:txBody>
          <a:bodyPr>
            <a:noAutofit/>
          </a:bodyPr>
          <a:lstStyle/>
          <a:p>
            <a:pPr algn="ctr"/>
            <a:r>
              <a:rPr lang="ru-RU" sz="32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tx2">
                    <a:lumMod val="75000"/>
                  </a:schemeClr>
                </a:solidFill>
                <a:effectLst>
                  <a:prstShdw prst="shdw13" dist="53882" dir="13500000">
                    <a:srgbClr val="868686">
                      <a:alpha val="50000"/>
                    </a:srgbClr>
                  </a:prstShdw>
                </a:effectLst>
                <a:latin typeface="Arial Black"/>
              </a:rPr>
              <a:t/>
            </a:r>
            <a:br>
              <a:rPr lang="ru-RU" sz="32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tx2">
                    <a:lumMod val="75000"/>
                  </a:schemeClr>
                </a:solidFill>
                <a:effectLst>
                  <a:prstShdw prst="shdw13" dist="53882" dir="13500000">
                    <a:srgbClr val="868686">
                      <a:alpha val="50000"/>
                    </a:srgbClr>
                  </a:prstShdw>
                </a:effectLst>
                <a:latin typeface="Arial Black"/>
              </a:rPr>
            </a:br>
            <a:r>
              <a:rPr lang="ru-RU" sz="24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AB212E"/>
                </a:solidFill>
                <a:effectLst>
                  <a:prstShdw prst="shdw13" dist="53882" dir="13500000">
                    <a:srgbClr val="868686">
                      <a:alpha val="50000"/>
                    </a:srgbClr>
                  </a:prstShdw>
                </a:effectLst>
                <a:latin typeface="Arial Black"/>
              </a:rPr>
              <a:t> Дополнительные  образовательные услуги</a:t>
            </a:r>
            <a:endParaRPr lang="ru-RU" sz="240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AB212E"/>
              </a:solidFill>
              <a:effectLst>
                <a:outerShdw blurRad="50800" algn="tl" rotWithShape="0">
                  <a:srgbClr val="000000"/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ransition spd="med" advTm="1619"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357158" y="2357430"/>
            <a:ext cx="2714644" cy="2214578"/>
          </a:xfrm>
        </p:spPr>
        <p:txBody>
          <a:bodyPr>
            <a:noAutofit/>
          </a:bodyPr>
          <a:lstStyle/>
          <a:p>
            <a:pPr algn="ctr"/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Дополнительная общеразвивающая программа </a:t>
            </a:r>
          </a:p>
          <a:p>
            <a:pPr algn="ctr"/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«Хореография в детском саду»</a:t>
            </a:r>
            <a:endParaRPr lang="ru-RU" sz="1800" b="1" dirty="0">
              <a:solidFill>
                <a:schemeClr val="tx2">
                  <a:lumMod val="75000"/>
                </a:schemeClr>
              </a:solidFill>
              <a:latin typeface="Arial Black" pitchFamily="34" charset="0"/>
            </a:endParaRPr>
          </a:p>
        </p:txBody>
      </p:sp>
      <p:sp>
        <p:nvSpPr>
          <p:cNvPr id="6" name="Рисунок 5"/>
          <p:cNvSpPr>
            <a:spLocks noGrp="1"/>
          </p:cNvSpPr>
          <p:nvPr>
            <p:ph type="pic" idx="1"/>
          </p:nvPr>
        </p:nvSpPr>
        <p:spPr/>
      </p:sp>
      <p:pic>
        <p:nvPicPr>
          <p:cNvPr id="2050" name="Picture 2" descr="C:\Documents and Settings\1\Мои документы\работа с родителями\собрания\сентябрь 2013 год\собрание сентябрь 2013 год\Sav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441636">
            <a:off x="3211631" y="1219913"/>
            <a:ext cx="5103941" cy="38221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 Box 4"/>
          <p:cNvSpPr txBox="1">
            <a:spLocks noChangeArrowheads="1"/>
          </p:cNvSpPr>
          <p:nvPr/>
        </p:nvSpPr>
        <p:spPr bwMode="auto">
          <a:xfrm rot="386579">
            <a:off x="2025009" y="5364526"/>
            <a:ext cx="6414022" cy="1031137"/>
          </a:xfrm>
          <a:prstGeom prst="rect">
            <a:avLst/>
          </a:prstGeom>
          <a:ln>
            <a:headEnd/>
            <a:tailEnd/>
          </a:ln>
          <a:effectLst>
            <a:softEdge rad="317500"/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Хореографическая студия </a:t>
            </a:r>
          </a:p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«Гармония»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Arial Black" pitchFamily="34" charset="0"/>
            </a:endParaRPr>
          </a:p>
        </p:txBody>
      </p:sp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357158" y="214290"/>
            <a:ext cx="8286808" cy="500066"/>
          </a:xfrm>
        </p:spPr>
        <p:txBody>
          <a:bodyPr>
            <a:noAutofit/>
          </a:bodyPr>
          <a:lstStyle/>
          <a:p>
            <a:pPr algn="ctr"/>
            <a:r>
              <a:rPr lang="ru-RU" sz="32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tx2">
                    <a:lumMod val="75000"/>
                  </a:schemeClr>
                </a:solidFill>
                <a:effectLst>
                  <a:prstShdw prst="shdw13" dist="53882" dir="13500000">
                    <a:srgbClr val="868686">
                      <a:alpha val="50000"/>
                    </a:srgbClr>
                  </a:prstShdw>
                </a:effectLst>
                <a:latin typeface="Arial Black"/>
              </a:rPr>
              <a:t/>
            </a:r>
            <a:br>
              <a:rPr lang="ru-RU" sz="32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tx2">
                    <a:lumMod val="75000"/>
                  </a:schemeClr>
                </a:solidFill>
                <a:effectLst>
                  <a:prstShdw prst="shdw13" dist="53882" dir="13500000">
                    <a:srgbClr val="868686">
                      <a:alpha val="50000"/>
                    </a:srgbClr>
                  </a:prstShdw>
                </a:effectLst>
                <a:latin typeface="Arial Black"/>
              </a:rPr>
            </a:br>
            <a:r>
              <a:rPr lang="ru-RU" sz="24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AB212E"/>
                </a:solidFill>
                <a:effectLst>
                  <a:prstShdw prst="shdw13" dist="53882" dir="13500000">
                    <a:srgbClr val="868686">
                      <a:alpha val="50000"/>
                    </a:srgbClr>
                  </a:prstShdw>
                </a:effectLst>
                <a:latin typeface="Arial Black"/>
              </a:rPr>
              <a:t> Дополнительные  образовательные услуги</a:t>
            </a:r>
            <a:endParaRPr lang="ru-RU" sz="240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AB212E"/>
              </a:solidFill>
              <a:effectLst>
                <a:outerShdw blurRad="50800" algn="tl" rotWithShape="0">
                  <a:srgbClr val="000000"/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ransition spd="med" advTm="1730"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4"/>
          <p:cNvSpPr>
            <a:spLocks noGrp="1" noChangeArrowheads="1"/>
          </p:cNvSpPr>
          <p:nvPr>
            <p:ph idx="1"/>
          </p:nvPr>
        </p:nvSpPr>
        <p:spPr bwMode="auto">
          <a:xfrm>
            <a:off x="395536" y="620688"/>
            <a:ext cx="4104456" cy="3096344"/>
          </a:xfrm>
          <a:prstGeom prst="horizontalScroll">
            <a:avLst>
              <a:gd name="adj" fmla="val 12500"/>
            </a:avLst>
          </a:prstGeom>
          <a:solidFill>
            <a:srgbClr val="FFFFFF"/>
          </a:solidFill>
          <a:ln w="28575">
            <a:solidFill>
              <a:schemeClr val="accent1">
                <a:lumMod val="60000"/>
                <a:lumOff val="40000"/>
              </a:schemeClr>
            </a:solidFill>
            <a:round/>
            <a:headEnd/>
            <a:tailEnd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 lnSpcReduction="20000"/>
          </a:bodyPr>
          <a:lstStyle/>
          <a:p>
            <a:pPr>
              <a:buNone/>
            </a:pPr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</a:rPr>
              <a:t>       	  Обогащение эмоциональной сферы детей через систематическое введение в мир  танца.</a:t>
            </a:r>
          </a:p>
          <a:p>
            <a:pPr>
              <a:buNone/>
            </a:pPr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</a:rPr>
              <a:t>		Развитие грации, координации движений, пластики,  чувства темпа, ритма, внимания, памяти, укрепление здоровья.</a:t>
            </a:r>
          </a:p>
        </p:txBody>
      </p:sp>
      <p:pic>
        <p:nvPicPr>
          <p:cNvPr id="3074" name="Picture 2" descr="F:\по платным услугам ноябрь 2016 года\фото\IMG_64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692696"/>
            <a:ext cx="3552251" cy="2664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5" name="Picture 3" descr="F:\по платным услугам ноябрь 2016 года\фото\IMG_643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3933056"/>
            <a:ext cx="3816424" cy="27004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6" name="Picture 4" descr="F:\по платным услугам ноябрь 2016 года\фото\IMG_645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3933056"/>
            <a:ext cx="3816423" cy="2664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357158" y="214290"/>
            <a:ext cx="8286808" cy="500066"/>
          </a:xfrm>
        </p:spPr>
        <p:txBody>
          <a:bodyPr>
            <a:noAutofit/>
          </a:bodyPr>
          <a:lstStyle/>
          <a:p>
            <a:pPr algn="ctr"/>
            <a:r>
              <a:rPr lang="ru-RU" sz="32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tx2">
                    <a:lumMod val="75000"/>
                  </a:schemeClr>
                </a:solidFill>
                <a:effectLst>
                  <a:prstShdw prst="shdw13" dist="53882" dir="13500000">
                    <a:srgbClr val="868686">
                      <a:alpha val="50000"/>
                    </a:srgbClr>
                  </a:prstShdw>
                </a:effectLst>
                <a:latin typeface="Arial Black"/>
              </a:rPr>
              <a:t/>
            </a:r>
            <a:br>
              <a:rPr lang="ru-RU" sz="32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tx2">
                    <a:lumMod val="75000"/>
                  </a:schemeClr>
                </a:solidFill>
                <a:effectLst>
                  <a:prstShdw prst="shdw13" dist="53882" dir="13500000">
                    <a:srgbClr val="868686">
                      <a:alpha val="50000"/>
                    </a:srgbClr>
                  </a:prstShdw>
                </a:effectLst>
                <a:latin typeface="Arial Black"/>
              </a:rPr>
            </a:br>
            <a:r>
              <a:rPr lang="ru-RU" sz="24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AB212E"/>
                </a:solidFill>
                <a:effectLst>
                  <a:prstShdw prst="shdw13" dist="53882" dir="13500000">
                    <a:srgbClr val="868686">
                      <a:alpha val="50000"/>
                    </a:srgbClr>
                  </a:prstShdw>
                </a:effectLst>
                <a:latin typeface="Arial Black"/>
              </a:rPr>
              <a:t> Дополнительные  образовательные услуги</a:t>
            </a:r>
            <a:endParaRPr lang="ru-RU" sz="240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AB212E"/>
              </a:solidFill>
              <a:effectLst>
                <a:outerShdw blurRad="50800" algn="tl" rotWithShape="0">
                  <a:srgbClr val="000000"/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ransition spd="med" advTm="1393">
    <p:wipe dir="r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1749</TotalTime>
  <Words>340</Words>
  <Application>Microsoft Office PowerPoint</Application>
  <PresentationFormat>Экран (4:3)</PresentationFormat>
  <Paragraphs>133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Поток</vt:lpstr>
      <vt:lpstr>Муниципальное бюджетное дошкольное образовательное учреждение  «Детский сад № 20» </vt:lpstr>
      <vt:lpstr>       </vt:lpstr>
      <vt:lpstr>Презентация PowerPoint</vt:lpstr>
      <vt:lpstr>Презентация PowerPoint</vt:lpstr>
      <vt:lpstr>Презентация PowerPoint</vt:lpstr>
      <vt:lpstr>  Дополнительные  образовательные услуги</vt:lpstr>
      <vt:lpstr>  Дополнительные  образовательные услуги</vt:lpstr>
      <vt:lpstr>  Дополнительные  образовательные услуги</vt:lpstr>
      <vt:lpstr>  Дополнительные  образовательные услуги</vt:lpstr>
      <vt:lpstr>  Дополнительные  образовательные услуги</vt:lpstr>
      <vt:lpstr>  Дополнительные  образовательные услуги</vt:lpstr>
      <vt:lpstr>  Дополнительные  образовательные услуги</vt:lpstr>
      <vt:lpstr>  Дополнительные  образовательные услуги</vt:lpstr>
      <vt:lpstr>  Дополнительные  образовательные услуги</vt:lpstr>
      <vt:lpstr>  Дополнительные  образовательные услуги</vt:lpstr>
      <vt:lpstr>  Дополнительные  образовательные услуги</vt:lpstr>
      <vt:lpstr>  Дополнительные  образовательные услуги</vt:lpstr>
      <vt:lpstr>  Дополнительные  образовательные услуги</vt:lpstr>
      <vt:lpstr>  Дополнительные  образовательные услуги</vt:lpstr>
      <vt:lpstr>  Дополнительные  образовательные услуги</vt:lpstr>
      <vt:lpstr>  Дополнительные  образовательные услуги</vt:lpstr>
      <vt:lpstr>  Дополнительные  образовательные услуги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Русские народные  куклы-самоделки</dc:title>
  <dc:creator>Samsung</dc:creator>
  <cp:lastModifiedBy>ОксанаМ</cp:lastModifiedBy>
  <cp:revision>252</cp:revision>
  <dcterms:modified xsi:type="dcterms:W3CDTF">2020-09-07T12:23:47Z</dcterms:modified>
</cp:coreProperties>
</file>